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ver-panel">
            <a:extLst>
              <a:ext uri="{FF2B5EF4-FFF2-40B4-BE49-F238E27FC236}">
                <a16:creationId xmlns:a16="http://schemas.microsoft.com/office/drawing/2014/main" id="{74908040-6E2D-4B58-82D1-F86C14B03F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810375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cover-edge">
            <a:extLst>
              <a:ext uri="{FF2B5EF4-FFF2-40B4-BE49-F238E27FC236}">
                <a16:creationId xmlns:a16="http://schemas.microsoft.com/office/drawing/2014/main" id="{288B9426-DB13-42CD-AB1D-38B0FAB0ED23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cover-eyebrow">
            <a:extLst>
              <a:ext uri="{FF2B5EF4-FFF2-40B4-BE49-F238E27FC236}">
                <a16:creationId xmlns:a16="http://schemas.microsoft.com/office/drawing/2014/main" id="{2E9C5530-1321-4F01-8702-C58F0FCD2D04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5429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ASSESTAMENTO DEL BILANCIO FVG 2026</a:t>
            </a:r>
          </a:p>
        </p:txBody>
      </p:sp>
      <p:sp>
        <p:nvSpPr>
          <p:cNvPr id="5" name="cover-title">
            <a:extLst>
              <a:ext uri="{FF2B5EF4-FFF2-40B4-BE49-F238E27FC236}">
                <a16:creationId xmlns:a16="http://schemas.microsoft.com/office/drawing/2014/main" id="{8081F214-7939-41BB-9AC5-CAFBD12B92F9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5381625" cy="2762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REGIONE</a:t>
            </a:r>
          </a:p>
          <a:p>
            <a:pPr algn="l">
              <a:lnSpc>
                <a:spcPct val="90000"/>
              </a:lnSpc>
              <a:buNone/>
              <a:def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CHE INVESTE</a:t>
            </a:r>
          </a:p>
          <a:p>
            <a:pPr algn="l">
              <a:lnSpc>
                <a:spcPct val="90000"/>
              </a:lnSpc>
              <a:buNone/>
              <a:def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SUL FUTURO</a:t>
            </a:r>
          </a:p>
        </p:txBody>
      </p:sp>
      <p:sp>
        <p:nvSpPr>
          <p:cNvPr id="6" name="cover-rule">
            <a:extLst>
              <a:ext uri="{FF2B5EF4-FFF2-40B4-BE49-F238E27FC236}">
                <a16:creationId xmlns:a16="http://schemas.microsoft.com/office/drawing/2014/main" id="{465FFE0F-6162-4D51-A227-8771698FA730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1143000" cy="6667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7" name="cover-subtitle">
            <a:extLst>
              <a:ext uri="{FF2B5EF4-FFF2-40B4-BE49-F238E27FC236}">
                <a16:creationId xmlns:a16="http://schemas.microsoft.com/office/drawing/2014/main" id="{B26AAE54-3307-4FD0-A84D-BD7B3D4FDE18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52387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Sette priorità per trasformare le risorse straordinarie in servizi, diritti e infrastrutture che restano.</a:t>
            </a:r>
          </a:p>
        </p:txBody>
      </p:sp>
      <p:sp>
        <p:nvSpPr>
          <p:cNvPr id="8" name="cover-brand">
            <a:extLst>
              <a:ext uri="{FF2B5EF4-FFF2-40B4-BE49-F238E27FC236}">
                <a16:creationId xmlns:a16="http://schemas.microsoft.com/office/drawing/2014/main" id="{E45E5C42-E81B-43D0-9A31-46320F751284}"/>
              </a:ext>
            </a:extLst>
          </p:cNvPr>
          <p:cNvSpPr>
            <a:spLocks noGrp="1"/>
          </p:cNvSpPr>
          <p:nvPr/>
        </p:nvSpPr>
        <p:spPr>
          <a:xfrm>
            <a:off x="609600" y="6134100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GRUPPO CONSILIARE PARTITO DEMOCRATICO FVG</a:t>
            </a:r>
          </a:p>
        </p:txBody>
      </p:sp>
      <p:sp>
        <p:nvSpPr>
          <p:cNvPr id="9" name="cover-date">
            <a:extLst>
              <a:ext uri="{FF2B5EF4-FFF2-40B4-BE49-F238E27FC236}">
                <a16:creationId xmlns:a16="http://schemas.microsoft.com/office/drawing/2014/main" id="{3734A4A7-5FD4-449E-BC55-46D6DB187AB5}"/>
              </a:ext>
            </a:extLst>
          </p:cNvPr>
          <p:cNvSpPr>
            <a:spLocks noGrp="1"/>
          </p:cNvSpPr>
          <p:nvPr/>
        </p:nvSpPr>
        <p:spPr>
          <a:xfrm>
            <a:off x="10287000" y="6305550"/>
            <a:ext cx="1333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LUGLIO 2026</a:t>
            </a:r>
          </a:p>
        </p:txBody>
      </p:sp>
    </p:spTree>
    <p:extLst>
      <p:ext uri="{BB962C8B-B14F-4D97-AF65-F5344CB8AC3E}">
        <p14:creationId xmlns:p14="http://schemas.microsoft.com/office/powerpoint/2010/main" val="49532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2A1C19B-9A77-CA4D-A6F0-745D2FA79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968"/>
            <a:ext cx="5589142" cy="698393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640646E-95F9-2B48-8F85-B6FF1614D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536" y="0"/>
            <a:ext cx="5488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2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1-panel">
            <a:extLst>
              <a:ext uri="{FF2B5EF4-FFF2-40B4-BE49-F238E27FC236}">
                <a16:creationId xmlns:a16="http://schemas.microsoft.com/office/drawing/2014/main" id="{66DF7071-A297-455A-85F4-C0C7834AEA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1-edge">
            <a:extLst>
              <a:ext uri="{FF2B5EF4-FFF2-40B4-BE49-F238E27FC236}">
                <a16:creationId xmlns:a16="http://schemas.microsoft.com/office/drawing/2014/main" id="{3812EC24-035E-4CAD-8A54-FC18D406785E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1-label">
            <a:extLst>
              <a:ext uri="{FF2B5EF4-FFF2-40B4-BE49-F238E27FC236}">
                <a16:creationId xmlns:a16="http://schemas.microsoft.com/office/drawing/2014/main" id="{CC53BC74-D5D8-4C89-B685-929D9170B3E5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1-number">
            <a:extLst>
              <a:ext uri="{FF2B5EF4-FFF2-40B4-BE49-F238E27FC236}">
                <a16:creationId xmlns:a16="http://schemas.microsoft.com/office/drawing/2014/main" id="{B9BA016F-E086-4D18-BEEF-0163529F8EEA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1-title">
            <a:extLst>
              <a:ext uri="{FF2B5EF4-FFF2-40B4-BE49-F238E27FC236}">
                <a16:creationId xmlns:a16="http://schemas.microsoft.com/office/drawing/2014/main" id="{8BCC7782-AEC6-4E14-901D-CDF7C12CFB80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NON SOLO BONUS.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SERVIZI CHE RESTANO</a:t>
            </a:r>
          </a:p>
        </p:txBody>
      </p:sp>
      <p:sp>
        <p:nvSpPr>
          <p:cNvPr id="7" name="area-1-subtitle">
            <a:extLst>
              <a:ext uri="{FF2B5EF4-FFF2-40B4-BE49-F238E27FC236}">
                <a16:creationId xmlns:a16="http://schemas.microsoft.com/office/drawing/2014/main" id="{20280845-6D2F-4741-B016-F612F2DA1895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WELFARE E SERVIZI PERMANENTI</a:t>
            </a:r>
          </a:p>
        </p:txBody>
      </p:sp>
      <p:sp>
        <p:nvSpPr>
          <p:cNvPr id="8" name="area-1-rule">
            <a:extLst>
              <a:ext uri="{FF2B5EF4-FFF2-40B4-BE49-F238E27FC236}">
                <a16:creationId xmlns:a16="http://schemas.microsoft.com/office/drawing/2014/main" id="{A8B77951-F309-4761-9726-2E10127347DB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1-quote">
            <a:extLst>
              <a:ext uri="{FF2B5EF4-FFF2-40B4-BE49-F238E27FC236}">
                <a16:creationId xmlns:a16="http://schemas.microsoft.com/office/drawing/2014/main" id="{16EC1021-0588-401D-A7B9-A64393228DDC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«Un bonus può offrire un sollievo temporaneo, ma non modifica il sistema.»</a:t>
            </a:r>
          </a:p>
        </p:txBody>
      </p:sp>
      <p:sp>
        <p:nvSpPr>
          <p:cNvPr id="10" name="area-1-total-label">
            <a:extLst>
              <a:ext uri="{FF2B5EF4-FFF2-40B4-BE49-F238E27FC236}">
                <a16:creationId xmlns:a16="http://schemas.microsoft.com/office/drawing/2014/main" id="{B29022C9-86CD-475A-A6EA-EBED7608780A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1-total">
            <a:extLst>
              <a:ext uri="{FF2B5EF4-FFF2-40B4-BE49-F238E27FC236}">
                <a16:creationId xmlns:a16="http://schemas.microsoft.com/office/drawing/2014/main" id="{00A4804D-4D59-453A-B357-F9DC766EB07C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3">
            <a:extLst>
              <a:ext uri="{FF2B5EF4-FFF2-40B4-BE49-F238E27FC236}">
                <a16:creationId xmlns:a16="http://schemas.microsoft.com/office/drawing/2014/main" id="{73D2F694-4544-4475-99FB-40B88CF54475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3">
            <a:extLst>
              <a:ext uri="{FF2B5EF4-FFF2-40B4-BE49-F238E27FC236}">
                <a16:creationId xmlns:a16="http://schemas.microsoft.com/office/drawing/2014/main" id="{A17A34E0-B41F-4B7D-AAAB-F3ACBDEB77D1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5" name="replacement-area-1-label">
            <a:extLst>
              <a:ext uri="{FF2B5EF4-FFF2-40B4-BE49-F238E27FC236}">
                <a16:creationId xmlns:a16="http://schemas.microsoft.com/office/drawing/2014/main" id="{572B027D-6CDD-4455-AB7F-DB512DDA03F9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1 / 7</a:t>
            </a:r>
          </a:p>
        </p:txBody>
      </p:sp>
      <p:sp>
        <p:nvSpPr>
          <p:cNvPr id="16" name="replacement-area-1-number">
            <a:extLst>
              <a:ext uri="{FF2B5EF4-FFF2-40B4-BE49-F238E27FC236}">
                <a16:creationId xmlns:a16="http://schemas.microsoft.com/office/drawing/2014/main" id="{98A5503E-4AA3-4B8E-9333-A628955B4827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7" name="replacement-area-1-total-label">
            <a:extLst>
              <a:ext uri="{FF2B5EF4-FFF2-40B4-BE49-F238E27FC236}">
                <a16:creationId xmlns:a16="http://schemas.microsoft.com/office/drawing/2014/main" id="{3B63B8FD-FF9B-4C72-84FA-A9046E8A7632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1-total">
            <a:extLst>
              <a:ext uri="{FF2B5EF4-FFF2-40B4-BE49-F238E27FC236}">
                <a16:creationId xmlns:a16="http://schemas.microsoft.com/office/drawing/2014/main" id="{03A936C5-78CA-4E60-BD84-0FDE8AD59D4E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206,5 mln €</a:t>
            </a:r>
          </a:p>
        </p:txBody>
      </p:sp>
    </p:spTree>
    <p:extLst>
      <p:ext uri="{BB962C8B-B14F-4D97-AF65-F5344CB8AC3E}">
        <p14:creationId xmlns:p14="http://schemas.microsoft.com/office/powerpoint/2010/main" val="88656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1-left-rail">
            <a:extLst>
              <a:ext uri="{FF2B5EF4-FFF2-40B4-BE49-F238E27FC236}">
                <a16:creationId xmlns:a16="http://schemas.microsoft.com/office/drawing/2014/main" id="{F1ABA8C8-A32F-41C8-A451-998418FA51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1-photo-edge">
            <a:extLst>
              <a:ext uri="{FF2B5EF4-FFF2-40B4-BE49-F238E27FC236}">
                <a16:creationId xmlns:a16="http://schemas.microsoft.com/office/drawing/2014/main" id="{4AC096ED-AFE1-4888-B929-75E955C26737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1-detail-kicker">
            <a:extLst>
              <a:ext uri="{FF2B5EF4-FFF2-40B4-BE49-F238E27FC236}">
                <a16:creationId xmlns:a16="http://schemas.microsoft.com/office/drawing/2014/main" id="{A7F209F0-3C3C-434B-AA2B-91E6282D4674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DALLA SPERIMENTAZIONE ALLA STABILITÀ</a:t>
            </a:r>
          </a:p>
        </p:txBody>
      </p:sp>
      <p:sp>
        <p:nvSpPr>
          <p:cNvPr id="5" name="area-1-detail-heading">
            <a:extLst>
              <a:ext uri="{FF2B5EF4-FFF2-40B4-BE49-F238E27FC236}">
                <a16:creationId xmlns:a16="http://schemas.microsoft.com/office/drawing/2014/main" id="{BAADE354-A185-4A6A-9702-DFCCEA562D44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3478" lnSpcReduction="10000"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SERVIZI CHE CAMBIANO LA VITA</a:t>
            </a:r>
          </a:p>
        </p:txBody>
      </p:sp>
      <p:sp>
        <p:nvSpPr>
          <p:cNvPr id="6" name="area-1-amount-0">
            <a:extLst>
              <a:ext uri="{FF2B5EF4-FFF2-40B4-BE49-F238E27FC236}">
                <a16:creationId xmlns:a16="http://schemas.microsoft.com/office/drawing/2014/main" id="{3A184E1E-AD87-495C-A1ED-D7623ADEC36B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74346" lnSpcReduction="20000"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10,95 mln €</a:t>
            </a:r>
          </a:p>
        </p:txBody>
      </p:sp>
      <p:sp>
        <p:nvSpPr>
          <p:cNvPr id="7" name="area-1-item-title-0">
            <a:extLst>
              <a:ext uri="{FF2B5EF4-FFF2-40B4-BE49-F238E27FC236}">
                <a16:creationId xmlns:a16="http://schemas.microsoft.com/office/drawing/2014/main" id="{B2259B8D-CF21-4847-8EA5-BB86F54847BD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Più sostegno alle rette</a:t>
            </a:r>
          </a:p>
        </p:txBody>
      </p:sp>
      <p:sp>
        <p:nvSpPr>
          <p:cNvPr id="8" name="area-1-item-desc-0">
            <a:extLst>
              <a:ext uri="{FF2B5EF4-FFF2-40B4-BE49-F238E27FC236}">
                <a16:creationId xmlns:a16="http://schemas.microsoft.com/office/drawing/2014/main" id="{2942A1A4-C3CF-40CE-9E2F-C0DACAFBE44A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Il contributo giornaliero sale a 25 euro e alleggerisce il costo per anziani e famiglie.</a:t>
            </a:r>
          </a:p>
        </p:txBody>
      </p:sp>
      <p:sp>
        <p:nvSpPr>
          <p:cNvPr id="9" name="area-1-sep-1">
            <a:extLst>
              <a:ext uri="{FF2B5EF4-FFF2-40B4-BE49-F238E27FC236}">
                <a16:creationId xmlns:a16="http://schemas.microsoft.com/office/drawing/2014/main" id="{17FEC4CB-BBD1-4CE5-BB33-66E134C901ED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1-amount-1">
            <a:extLst>
              <a:ext uri="{FF2B5EF4-FFF2-40B4-BE49-F238E27FC236}">
                <a16:creationId xmlns:a16="http://schemas.microsoft.com/office/drawing/2014/main" id="{6F8A8B11-248B-4F6A-A547-9F10EEB3E32C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1,75 mln €</a:t>
            </a:r>
          </a:p>
        </p:txBody>
      </p:sp>
      <p:sp>
        <p:nvSpPr>
          <p:cNvPr id="11" name="area-1-item-title-1">
            <a:extLst>
              <a:ext uri="{FF2B5EF4-FFF2-40B4-BE49-F238E27FC236}">
                <a16:creationId xmlns:a16="http://schemas.microsoft.com/office/drawing/2014/main" id="{BCE1A089-062A-4E04-BFD5-B217AD618684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 fondo stabile per i caregiver</a:t>
            </a:r>
          </a:p>
        </p:txBody>
      </p:sp>
      <p:sp>
        <p:nvSpPr>
          <p:cNvPr id="12" name="area-1-item-desc-1">
            <a:extLst>
              <a:ext uri="{FF2B5EF4-FFF2-40B4-BE49-F238E27FC236}">
                <a16:creationId xmlns:a16="http://schemas.microsoft.com/office/drawing/2014/main" id="{B53891D9-90F7-4358-8A1F-7A2FA40E69B3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Risorse regionali triennali per riconoscere e sostenere il lavoro di cura familiare.</a:t>
            </a:r>
          </a:p>
        </p:txBody>
      </p:sp>
      <p:sp>
        <p:nvSpPr>
          <p:cNvPr id="13" name="area-1-sep-2">
            <a:extLst>
              <a:ext uri="{FF2B5EF4-FFF2-40B4-BE49-F238E27FC236}">
                <a16:creationId xmlns:a16="http://schemas.microsoft.com/office/drawing/2014/main" id="{CCFCBE20-2F0A-48E6-AC6E-BD9083EE6F94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1-amount-2">
            <a:extLst>
              <a:ext uri="{FF2B5EF4-FFF2-40B4-BE49-F238E27FC236}">
                <a16:creationId xmlns:a16="http://schemas.microsoft.com/office/drawing/2014/main" id="{DAE56AA1-A04F-4307-94CD-D21830A123AD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15 mln €</a:t>
            </a:r>
          </a:p>
        </p:txBody>
      </p:sp>
      <p:sp>
        <p:nvSpPr>
          <p:cNvPr id="15" name="area-1-item-title-2">
            <a:extLst>
              <a:ext uri="{FF2B5EF4-FFF2-40B4-BE49-F238E27FC236}">
                <a16:creationId xmlns:a16="http://schemas.microsoft.com/office/drawing/2014/main" id="{8017BF2E-1783-4AFA-A80B-4F4AADBF49D6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Più posti negli asili nido</a:t>
            </a:r>
          </a:p>
        </p:txBody>
      </p:sp>
      <p:sp>
        <p:nvSpPr>
          <p:cNvPr id="16" name="area-1-item-desc-2">
            <a:extLst>
              <a:ext uri="{FF2B5EF4-FFF2-40B4-BE49-F238E27FC236}">
                <a16:creationId xmlns:a16="http://schemas.microsoft.com/office/drawing/2014/main" id="{183D5334-3906-4628-A485-8683CBFE436F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731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Riconvertire spazi inutilizzati per ampliare i nidi e rafforzare conciliazione e occupazione femminile.</a:t>
            </a:r>
          </a:p>
        </p:txBody>
      </p:sp>
      <p:sp>
        <p:nvSpPr>
          <p:cNvPr id="17" name="footer-brand-4">
            <a:extLst>
              <a:ext uri="{FF2B5EF4-FFF2-40B4-BE49-F238E27FC236}">
                <a16:creationId xmlns:a16="http://schemas.microsoft.com/office/drawing/2014/main" id="{EBFA72C6-8539-4868-8EF1-184DFDAA5B56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4">
            <a:extLst>
              <a:ext uri="{FF2B5EF4-FFF2-40B4-BE49-F238E27FC236}">
                <a16:creationId xmlns:a16="http://schemas.microsoft.com/office/drawing/2014/main" id="{92122318-4909-4C18-96E7-441C68D11429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4959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2-panel">
            <a:extLst>
              <a:ext uri="{FF2B5EF4-FFF2-40B4-BE49-F238E27FC236}">
                <a16:creationId xmlns:a16="http://schemas.microsoft.com/office/drawing/2014/main" id="{9EE4A15D-B764-4835-BCC4-F8984F7B5D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2-edge">
            <a:extLst>
              <a:ext uri="{FF2B5EF4-FFF2-40B4-BE49-F238E27FC236}">
                <a16:creationId xmlns:a16="http://schemas.microsoft.com/office/drawing/2014/main" id="{F6BD4003-1159-4E12-AF79-D3AC12C57C1D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2-label">
            <a:extLst>
              <a:ext uri="{FF2B5EF4-FFF2-40B4-BE49-F238E27FC236}">
                <a16:creationId xmlns:a16="http://schemas.microsoft.com/office/drawing/2014/main" id="{222EC156-E19B-4CB7-9297-2924C4B04248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2-number">
            <a:extLst>
              <a:ext uri="{FF2B5EF4-FFF2-40B4-BE49-F238E27FC236}">
                <a16:creationId xmlns:a16="http://schemas.microsoft.com/office/drawing/2014/main" id="{9D98C59C-22A2-445E-B2F3-5F2367321284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2-title">
            <a:extLst>
              <a:ext uri="{FF2B5EF4-FFF2-40B4-BE49-F238E27FC236}">
                <a16:creationId xmlns:a16="http://schemas.microsoft.com/office/drawing/2014/main" id="{B1ED07BF-665C-45DE-96F0-BBC895654D71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362"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RESTARE DEVE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ESSERE UNA SCELTA.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NON UN PRIVILEGIO</a:t>
            </a:r>
          </a:p>
        </p:txBody>
      </p:sp>
      <p:sp>
        <p:nvSpPr>
          <p:cNvPr id="7" name="area-2-subtitle">
            <a:extLst>
              <a:ext uri="{FF2B5EF4-FFF2-40B4-BE49-F238E27FC236}">
                <a16:creationId xmlns:a16="http://schemas.microsoft.com/office/drawing/2014/main" id="{D5029E9B-742C-40B4-BDDE-D410013564F3}"/>
              </a:ext>
            </a:extLst>
          </p:cNvPr>
          <p:cNvSpPr>
            <a:spLocks noGrp="1"/>
          </p:cNvSpPr>
          <p:nvPr/>
        </p:nvSpPr>
        <p:spPr>
          <a:xfrm>
            <a:off x="609600" y="3981450"/>
            <a:ext cx="4666593" cy="30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AUTONOMIA DI GIOVANI E FAMIGLIE</a:t>
            </a:r>
          </a:p>
        </p:txBody>
      </p:sp>
      <p:sp>
        <p:nvSpPr>
          <p:cNvPr id="8" name="area-2-rule">
            <a:extLst>
              <a:ext uri="{FF2B5EF4-FFF2-40B4-BE49-F238E27FC236}">
                <a16:creationId xmlns:a16="http://schemas.microsoft.com/office/drawing/2014/main" id="{B2BC84B5-E98B-4F16-A73B-8AC3791133C0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2-quote">
            <a:extLst>
              <a:ext uri="{FF2B5EF4-FFF2-40B4-BE49-F238E27FC236}">
                <a16:creationId xmlns:a16="http://schemas.microsoft.com/office/drawing/2014/main" id="{11C67EB0-8FF9-49E8-895D-039DE1251407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«Restare deve essere una scelta libera, non un privilegio garantito soltanto a chi parte da condizioni economiche favorevoli.»</a:t>
            </a:r>
          </a:p>
        </p:txBody>
      </p:sp>
      <p:sp>
        <p:nvSpPr>
          <p:cNvPr id="10" name="area-2-total-label">
            <a:extLst>
              <a:ext uri="{FF2B5EF4-FFF2-40B4-BE49-F238E27FC236}">
                <a16:creationId xmlns:a16="http://schemas.microsoft.com/office/drawing/2014/main" id="{57776DB8-C886-4DAC-8EA3-AF026310B062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2-total">
            <a:extLst>
              <a:ext uri="{FF2B5EF4-FFF2-40B4-BE49-F238E27FC236}">
                <a16:creationId xmlns:a16="http://schemas.microsoft.com/office/drawing/2014/main" id="{25487FCC-C7FD-4144-97F4-CC8001F10BD4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5">
            <a:extLst>
              <a:ext uri="{FF2B5EF4-FFF2-40B4-BE49-F238E27FC236}">
                <a16:creationId xmlns:a16="http://schemas.microsoft.com/office/drawing/2014/main" id="{D3AD72A7-1B73-48DC-82E1-7D4C2C614EE7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5">
            <a:extLst>
              <a:ext uri="{FF2B5EF4-FFF2-40B4-BE49-F238E27FC236}">
                <a16:creationId xmlns:a16="http://schemas.microsoft.com/office/drawing/2014/main" id="{16621A38-08F3-4658-9D9F-1527D15F17A7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5" name="replacement-area-2-label">
            <a:extLst>
              <a:ext uri="{FF2B5EF4-FFF2-40B4-BE49-F238E27FC236}">
                <a16:creationId xmlns:a16="http://schemas.microsoft.com/office/drawing/2014/main" id="{88D9D855-C4CF-4721-BEFD-C400C1727695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2 / 7</a:t>
            </a:r>
          </a:p>
        </p:txBody>
      </p:sp>
      <p:sp>
        <p:nvSpPr>
          <p:cNvPr id="16" name="replacement-area-2-number">
            <a:extLst>
              <a:ext uri="{FF2B5EF4-FFF2-40B4-BE49-F238E27FC236}">
                <a16:creationId xmlns:a16="http://schemas.microsoft.com/office/drawing/2014/main" id="{60C288EE-E43A-4DF0-AD1A-282D0A09BA3C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7" name="replacement-area-2-total-label">
            <a:extLst>
              <a:ext uri="{FF2B5EF4-FFF2-40B4-BE49-F238E27FC236}">
                <a16:creationId xmlns:a16="http://schemas.microsoft.com/office/drawing/2014/main" id="{FCF72711-ECE2-4151-AF15-CFAC10A99729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2-total">
            <a:extLst>
              <a:ext uri="{FF2B5EF4-FFF2-40B4-BE49-F238E27FC236}">
                <a16:creationId xmlns:a16="http://schemas.microsoft.com/office/drawing/2014/main" id="{D4056D17-85B5-4C41-9BB2-3A8E3C047B9D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83,3 mln €</a:t>
            </a:r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4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2-left-rail">
            <a:extLst>
              <a:ext uri="{FF2B5EF4-FFF2-40B4-BE49-F238E27FC236}">
                <a16:creationId xmlns:a16="http://schemas.microsoft.com/office/drawing/2014/main" id="{69E35934-676E-46BC-8212-FB88D54B4D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2-photo-edge">
            <a:extLst>
              <a:ext uri="{FF2B5EF4-FFF2-40B4-BE49-F238E27FC236}">
                <a16:creationId xmlns:a16="http://schemas.microsoft.com/office/drawing/2014/main" id="{0CBFC955-C70F-4F36-99D1-2098D784D5E6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2-detail-kicker">
            <a:extLst>
              <a:ext uri="{FF2B5EF4-FFF2-40B4-BE49-F238E27FC236}">
                <a16:creationId xmlns:a16="http://schemas.microsoft.com/office/drawing/2014/main" id="{546FC729-BCB0-424C-AFCC-3D39AC44B7DC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CASA, MOBILITÀ, FUTURO</a:t>
            </a:r>
          </a:p>
        </p:txBody>
      </p:sp>
      <p:sp>
        <p:nvSpPr>
          <p:cNvPr id="5" name="area-2-detail-heading">
            <a:extLst>
              <a:ext uri="{FF2B5EF4-FFF2-40B4-BE49-F238E27FC236}">
                <a16:creationId xmlns:a16="http://schemas.microsoft.com/office/drawing/2014/main" id="{066ADC02-3D6D-4B88-9EDB-B68C8749AD8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190"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L’AUTONOMIA SI COSTRUISCE</a:t>
            </a:r>
          </a:p>
        </p:txBody>
      </p:sp>
      <p:sp>
        <p:nvSpPr>
          <p:cNvPr id="6" name="area-2-amount-0">
            <a:extLst>
              <a:ext uri="{FF2B5EF4-FFF2-40B4-BE49-F238E27FC236}">
                <a16:creationId xmlns:a16="http://schemas.microsoft.com/office/drawing/2014/main" id="{C1F46D4F-66F7-4256-9D57-58366F396B6D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15 mln €</a:t>
            </a:r>
          </a:p>
        </p:txBody>
      </p:sp>
      <p:sp>
        <p:nvSpPr>
          <p:cNvPr id="7" name="area-2-item-title-0">
            <a:extLst>
              <a:ext uri="{FF2B5EF4-FFF2-40B4-BE49-F238E27FC236}">
                <a16:creationId xmlns:a16="http://schemas.microsoft.com/office/drawing/2014/main" id="{049F95C8-4691-4817-BFD6-B492956F366E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TPL gratuito per gli studenti</a:t>
            </a:r>
          </a:p>
        </p:txBody>
      </p:sp>
      <p:sp>
        <p:nvSpPr>
          <p:cNvPr id="8" name="area-2-item-desc-0">
            <a:extLst>
              <a:ext uri="{FF2B5EF4-FFF2-40B4-BE49-F238E27FC236}">
                <a16:creationId xmlns:a16="http://schemas.microsoft.com/office/drawing/2014/main" id="{529761E1-35D0-4748-88C1-A98D966DEC14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La mobilità entra nel diritto allo studio per i nuclei con ISEE fino a 25.000 euro.</a:t>
            </a:r>
          </a:p>
        </p:txBody>
      </p:sp>
      <p:sp>
        <p:nvSpPr>
          <p:cNvPr id="9" name="area-2-sep-1">
            <a:extLst>
              <a:ext uri="{FF2B5EF4-FFF2-40B4-BE49-F238E27FC236}">
                <a16:creationId xmlns:a16="http://schemas.microsoft.com/office/drawing/2014/main" id="{D5129A8E-1044-41B0-87D8-09046E1D2BC0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2-amount-1">
            <a:extLst>
              <a:ext uri="{FF2B5EF4-FFF2-40B4-BE49-F238E27FC236}">
                <a16:creationId xmlns:a16="http://schemas.microsoft.com/office/drawing/2014/main" id="{2082B48B-7583-4753-84EC-97224D3CA085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5 mln €</a:t>
            </a:r>
          </a:p>
        </p:txBody>
      </p:sp>
      <p:sp>
        <p:nvSpPr>
          <p:cNvPr id="11" name="area-2-item-title-1">
            <a:extLst>
              <a:ext uri="{FF2B5EF4-FFF2-40B4-BE49-F238E27FC236}">
                <a16:creationId xmlns:a16="http://schemas.microsoft.com/office/drawing/2014/main" id="{7B1683F1-5897-4A9A-A3B5-03D1C760C548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Stabilizzare il lavoro precario</a:t>
            </a:r>
          </a:p>
        </p:txBody>
      </p:sp>
      <p:sp>
        <p:nvSpPr>
          <p:cNvPr id="12" name="area-2-item-desc-1">
            <a:extLst>
              <a:ext uri="{FF2B5EF4-FFF2-40B4-BE49-F238E27FC236}">
                <a16:creationId xmlns:a16="http://schemas.microsoft.com/office/drawing/2014/main" id="{4D1ED332-AB2B-4553-A113-0AD08F7E723E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Incentivi per trasformare i contratti precari in occupazione stabile e costruire autonomia.</a:t>
            </a:r>
          </a:p>
        </p:txBody>
      </p:sp>
      <p:sp>
        <p:nvSpPr>
          <p:cNvPr id="13" name="area-2-sep-2">
            <a:extLst>
              <a:ext uri="{FF2B5EF4-FFF2-40B4-BE49-F238E27FC236}">
                <a16:creationId xmlns:a16="http://schemas.microsoft.com/office/drawing/2014/main" id="{B3F28D6D-3C67-46E4-BA65-10564D790726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2-amount-2">
            <a:extLst>
              <a:ext uri="{FF2B5EF4-FFF2-40B4-BE49-F238E27FC236}">
                <a16:creationId xmlns:a16="http://schemas.microsoft.com/office/drawing/2014/main" id="{32A57907-E99D-4645-BD34-12B42BB40E25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7"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150 mila €</a:t>
            </a:r>
          </a:p>
        </p:txBody>
      </p:sp>
      <p:sp>
        <p:nvSpPr>
          <p:cNvPr id="15" name="area-2-item-title-2">
            <a:extLst>
              <a:ext uri="{FF2B5EF4-FFF2-40B4-BE49-F238E27FC236}">
                <a16:creationId xmlns:a16="http://schemas.microsoft.com/office/drawing/2014/main" id="{26C88365-BB6C-425E-BA65-679C7C8776AA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Tornare in FVG, aprire un’attività</a:t>
            </a:r>
          </a:p>
        </p:txBody>
      </p:sp>
      <p:sp>
        <p:nvSpPr>
          <p:cNvPr id="16" name="area-2-item-desc-2">
            <a:extLst>
              <a:ext uri="{FF2B5EF4-FFF2-40B4-BE49-F238E27FC236}">
                <a16:creationId xmlns:a16="http://schemas.microsoft.com/office/drawing/2014/main" id="{B8C4314A-010D-4C5F-9E79-55AFFE3C0A3F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312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Un sostegno a chi rientra in regione e avvia una nuova impresa, collegando lavoro e demografia.</a:t>
            </a:r>
          </a:p>
        </p:txBody>
      </p:sp>
      <p:sp>
        <p:nvSpPr>
          <p:cNvPr id="17" name="footer-brand-6">
            <a:extLst>
              <a:ext uri="{FF2B5EF4-FFF2-40B4-BE49-F238E27FC236}">
                <a16:creationId xmlns:a16="http://schemas.microsoft.com/office/drawing/2014/main" id="{0D2E10D7-EA51-421B-8DAB-3F3C628F8931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6">
            <a:extLst>
              <a:ext uri="{FF2B5EF4-FFF2-40B4-BE49-F238E27FC236}">
                <a16:creationId xmlns:a16="http://schemas.microsoft.com/office/drawing/2014/main" id="{55905D60-3ADB-4681-9151-BCB31745B02D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52306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3-panel">
            <a:extLst>
              <a:ext uri="{FF2B5EF4-FFF2-40B4-BE49-F238E27FC236}">
                <a16:creationId xmlns:a16="http://schemas.microsoft.com/office/drawing/2014/main" id="{48156AEA-1FCD-4752-BA1B-3849DD520B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3-edge">
            <a:extLst>
              <a:ext uri="{FF2B5EF4-FFF2-40B4-BE49-F238E27FC236}">
                <a16:creationId xmlns:a16="http://schemas.microsoft.com/office/drawing/2014/main" id="{4F471499-0A87-439D-93F4-BD12B548CAA0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3-label">
            <a:extLst>
              <a:ext uri="{FF2B5EF4-FFF2-40B4-BE49-F238E27FC236}">
                <a16:creationId xmlns:a16="http://schemas.microsoft.com/office/drawing/2014/main" id="{9FBC8A0E-33C2-42A8-9066-34BE6ABF0342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3-number">
            <a:extLst>
              <a:ext uri="{FF2B5EF4-FFF2-40B4-BE49-F238E27FC236}">
                <a16:creationId xmlns:a16="http://schemas.microsoft.com/office/drawing/2014/main" id="{D0B643BC-BDC6-44F8-882B-B773C8430B1C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3-title">
            <a:extLst>
              <a:ext uri="{FF2B5EF4-FFF2-40B4-BE49-F238E27FC236}">
                <a16:creationId xmlns:a16="http://schemas.microsoft.com/office/drawing/2014/main" id="{B4E4C997-0CCC-4446-BCEC-EC89A7618833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STESSA REGIONE,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STESSI DIRITTI</a:t>
            </a:r>
          </a:p>
        </p:txBody>
      </p:sp>
      <p:sp>
        <p:nvSpPr>
          <p:cNvPr id="7" name="area-3-subtitle">
            <a:extLst>
              <a:ext uri="{FF2B5EF4-FFF2-40B4-BE49-F238E27FC236}">
                <a16:creationId xmlns:a16="http://schemas.microsoft.com/office/drawing/2014/main" id="{9EC2479B-41FE-44BA-BA1C-880D50C67CF7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EQUITÀ TERRITORIALE</a:t>
            </a:r>
          </a:p>
        </p:txBody>
      </p:sp>
      <p:sp>
        <p:nvSpPr>
          <p:cNvPr id="8" name="area-3-rule">
            <a:extLst>
              <a:ext uri="{FF2B5EF4-FFF2-40B4-BE49-F238E27FC236}">
                <a16:creationId xmlns:a16="http://schemas.microsoft.com/office/drawing/2014/main" id="{20E67899-DB99-402B-AD32-CA46CE8FF726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3-quote">
            <a:extLst>
              <a:ext uri="{FF2B5EF4-FFF2-40B4-BE49-F238E27FC236}">
                <a16:creationId xmlns:a16="http://schemas.microsoft.com/office/drawing/2014/main" id="{4C204023-8C39-440C-84CB-EADC8D29EF7B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«Nessun cittadino deve avere meno opportunità, meno servizi o meno sicurezza a causa del luogo nel quale vive.»</a:t>
            </a:r>
          </a:p>
        </p:txBody>
      </p:sp>
      <p:sp>
        <p:nvSpPr>
          <p:cNvPr id="10" name="area-3-total-label">
            <a:extLst>
              <a:ext uri="{FF2B5EF4-FFF2-40B4-BE49-F238E27FC236}">
                <a16:creationId xmlns:a16="http://schemas.microsoft.com/office/drawing/2014/main" id="{E2B10197-3B16-4E52-B86A-89C718082365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3-total">
            <a:extLst>
              <a:ext uri="{FF2B5EF4-FFF2-40B4-BE49-F238E27FC236}">
                <a16:creationId xmlns:a16="http://schemas.microsoft.com/office/drawing/2014/main" id="{B1C255B9-72BE-40A7-880E-0ECDC87A119D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7">
            <a:extLst>
              <a:ext uri="{FF2B5EF4-FFF2-40B4-BE49-F238E27FC236}">
                <a16:creationId xmlns:a16="http://schemas.microsoft.com/office/drawing/2014/main" id="{3736C667-4FEB-4447-AB9B-7E68E1840EE1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7">
            <a:extLst>
              <a:ext uri="{FF2B5EF4-FFF2-40B4-BE49-F238E27FC236}">
                <a16:creationId xmlns:a16="http://schemas.microsoft.com/office/drawing/2014/main" id="{8BA84FE5-21DD-4103-8461-9EB74A7839B6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15" name="replacement-area-3-label">
            <a:extLst>
              <a:ext uri="{FF2B5EF4-FFF2-40B4-BE49-F238E27FC236}">
                <a16:creationId xmlns:a16="http://schemas.microsoft.com/office/drawing/2014/main" id="{10D252DA-DADE-4068-A86A-D29787A6FCBE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3 / 7</a:t>
            </a:r>
          </a:p>
        </p:txBody>
      </p:sp>
      <p:sp>
        <p:nvSpPr>
          <p:cNvPr id="16" name="replacement-area-3-number">
            <a:extLst>
              <a:ext uri="{FF2B5EF4-FFF2-40B4-BE49-F238E27FC236}">
                <a16:creationId xmlns:a16="http://schemas.microsoft.com/office/drawing/2014/main" id="{4961B103-65EF-4CDB-A80E-A2D84F7CCAA9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replacement-area-3-total-label">
            <a:extLst>
              <a:ext uri="{FF2B5EF4-FFF2-40B4-BE49-F238E27FC236}">
                <a16:creationId xmlns:a16="http://schemas.microsoft.com/office/drawing/2014/main" id="{39348363-D325-45DA-A937-7C65CF93CEDA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3-total">
            <a:extLst>
              <a:ext uri="{FF2B5EF4-FFF2-40B4-BE49-F238E27FC236}">
                <a16:creationId xmlns:a16="http://schemas.microsoft.com/office/drawing/2014/main" id="{109BAB3B-C376-4214-B4D3-3105DC9584C1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151,6 mln €</a:t>
            </a:r>
          </a:p>
        </p:txBody>
      </p:sp>
    </p:spTree>
    <p:extLst>
      <p:ext uri="{BB962C8B-B14F-4D97-AF65-F5344CB8AC3E}">
        <p14:creationId xmlns:p14="http://schemas.microsoft.com/office/powerpoint/2010/main" val="1576363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3-left-rail">
            <a:extLst>
              <a:ext uri="{FF2B5EF4-FFF2-40B4-BE49-F238E27FC236}">
                <a16:creationId xmlns:a16="http://schemas.microsoft.com/office/drawing/2014/main" id="{96F3412A-042B-407C-B491-40544ACF92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3-photo-edge">
            <a:extLst>
              <a:ext uri="{FF2B5EF4-FFF2-40B4-BE49-F238E27FC236}">
                <a16:creationId xmlns:a16="http://schemas.microsoft.com/office/drawing/2014/main" id="{84A41517-C9FE-4C3B-AC09-6CF735D05C5F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3-detail-kicker">
            <a:extLst>
              <a:ext uri="{FF2B5EF4-FFF2-40B4-BE49-F238E27FC236}">
                <a16:creationId xmlns:a16="http://schemas.microsoft.com/office/drawing/2014/main" id="{E9EAED88-007E-4A54-8E82-751DBB6450F5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COMUNI, PERSONALE, COLLEGAMENTI</a:t>
            </a:r>
          </a:p>
        </p:txBody>
      </p:sp>
      <p:sp>
        <p:nvSpPr>
          <p:cNvPr id="5" name="area-3-detail-heading">
            <a:extLst>
              <a:ext uri="{FF2B5EF4-FFF2-40B4-BE49-F238E27FC236}">
                <a16:creationId xmlns:a16="http://schemas.microsoft.com/office/drawing/2014/main" id="{56431749-4754-4533-98CE-DA236AF1016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DIRITTI, OVUNQUE SI VIVA</a:t>
            </a:r>
          </a:p>
        </p:txBody>
      </p:sp>
      <p:sp>
        <p:nvSpPr>
          <p:cNvPr id="6" name="area-3-amount-0">
            <a:extLst>
              <a:ext uri="{FF2B5EF4-FFF2-40B4-BE49-F238E27FC236}">
                <a16:creationId xmlns:a16="http://schemas.microsoft.com/office/drawing/2014/main" id="{0EDBF65C-11AD-49CF-A7A0-E1232CB193AB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40 mln €</a:t>
            </a:r>
          </a:p>
        </p:txBody>
      </p:sp>
      <p:sp>
        <p:nvSpPr>
          <p:cNvPr id="7" name="area-3-item-title-0">
            <a:extLst>
              <a:ext uri="{FF2B5EF4-FFF2-40B4-BE49-F238E27FC236}">
                <a16:creationId xmlns:a16="http://schemas.microsoft.com/office/drawing/2014/main" id="{AFAE72AE-6791-438C-A88A-0B422F30FCB6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Più risorse stabili ai Comuni</a:t>
            </a:r>
          </a:p>
        </p:txBody>
      </p:sp>
      <p:sp>
        <p:nvSpPr>
          <p:cNvPr id="8" name="area-3-item-desc-0">
            <a:extLst>
              <a:ext uri="{FF2B5EF4-FFF2-40B4-BE49-F238E27FC236}">
                <a16:creationId xmlns:a16="http://schemas.microsoft.com/office/drawing/2014/main" id="{12815C99-4007-4E35-B95B-B38CA0E9EED6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655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Il Fondo unico comunale dà continuità a servizi e capacità amministrativa, oltre la logica dei bandi.</a:t>
            </a:r>
          </a:p>
        </p:txBody>
      </p:sp>
      <p:sp>
        <p:nvSpPr>
          <p:cNvPr id="9" name="area-3-sep-1">
            <a:extLst>
              <a:ext uri="{FF2B5EF4-FFF2-40B4-BE49-F238E27FC236}">
                <a16:creationId xmlns:a16="http://schemas.microsoft.com/office/drawing/2014/main" id="{93070757-73B0-47FD-881E-856D254E6013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3-amount-1">
            <a:extLst>
              <a:ext uri="{FF2B5EF4-FFF2-40B4-BE49-F238E27FC236}">
                <a16:creationId xmlns:a16="http://schemas.microsoft.com/office/drawing/2014/main" id="{ADA5C732-E241-484C-BF60-4D2DFD81110D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50 mila €</a:t>
            </a:r>
          </a:p>
        </p:txBody>
      </p:sp>
      <p:sp>
        <p:nvSpPr>
          <p:cNvPr id="11" name="area-3-item-title-1">
            <a:extLst>
              <a:ext uri="{FF2B5EF4-FFF2-40B4-BE49-F238E27FC236}">
                <a16:creationId xmlns:a16="http://schemas.microsoft.com/office/drawing/2014/main" id="{8E1446FF-DB46-4553-9566-73EDE7E17F50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 solo biglietto per il TPL</a:t>
            </a:r>
          </a:p>
        </p:txBody>
      </p:sp>
      <p:sp>
        <p:nvSpPr>
          <p:cNvPr id="12" name="area-3-item-desc-1">
            <a:extLst>
              <a:ext uri="{FF2B5EF4-FFF2-40B4-BE49-F238E27FC236}">
                <a16:creationId xmlns:a16="http://schemas.microsoft.com/office/drawing/2014/main" id="{7D71F8EE-8E76-44FE-8130-C92EC88797D3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393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Una tariffa integrata regionale per spostarsi tra mezzi e territori con regole semplici e uniformi.</a:t>
            </a:r>
          </a:p>
        </p:txBody>
      </p:sp>
      <p:sp>
        <p:nvSpPr>
          <p:cNvPr id="13" name="area-3-sep-2">
            <a:extLst>
              <a:ext uri="{FF2B5EF4-FFF2-40B4-BE49-F238E27FC236}">
                <a16:creationId xmlns:a16="http://schemas.microsoft.com/office/drawing/2014/main" id="{84F2AEA3-F93C-47B6-96AB-5E201EFD58C2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3-amount-2">
            <a:extLst>
              <a:ext uri="{FF2B5EF4-FFF2-40B4-BE49-F238E27FC236}">
                <a16:creationId xmlns:a16="http://schemas.microsoft.com/office/drawing/2014/main" id="{871C6688-38DF-4E30-8CBD-517D5F58290C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9 mln €</a:t>
            </a:r>
          </a:p>
        </p:txBody>
      </p:sp>
      <p:sp>
        <p:nvSpPr>
          <p:cNvPr id="15" name="area-3-item-title-2">
            <a:extLst>
              <a:ext uri="{FF2B5EF4-FFF2-40B4-BE49-F238E27FC236}">
                <a16:creationId xmlns:a16="http://schemas.microsoft.com/office/drawing/2014/main" id="{F0E93CED-9414-46ED-BDB3-D90645A2B9F9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Segnale mobile anche nelle aree interne</a:t>
            </a:r>
          </a:p>
        </p:txBody>
      </p:sp>
      <p:sp>
        <p:nvSpPr>
          <p:cNvPr id="16" name="area-3-item-desc-2">
            <a:extLst>
              <a:ext uri="{FF2B5EF4-FFF2-40B4-BE49-F238E27FC236}">
                <a16:creationId xmlns:a16="http://schemas.microsoft.com/office/drawing/2014/main" id="{D77C3B47-099F-457F-BF6B-8A0600FA9257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683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Copertura telefonica dove il mercato non arriva: connettività come diritto territoriale essenziale.</a:t>
            </a:r>
          </a:p>
        </p:txBody>
      </p:sp>
      <p:sp>
        <p:nvSpPr>
          <p:cNvPr id="17" name="footer-brand-8">
            <a:extLst>
              <a:ext uri="{FF2B5EF4-FFF2-40B4-BE49-F238E27FC236}">
                <a16:creationId xmlns:a16="http://schemas.microsoft.com/office/drawing/2014/main" id="{0495A294-0F6C-4ED2-91D4-A31EBD511606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8">
            <a:extLst>
              <a:ext uri="{FF2B5EF4-FFF2-40B4-BE49-F238E27FC236}">
                <a16:creationId xmlns:a16="http://schemas.microsoft.com/office/drawing/2014/main" id="{BD1982EC-FC31-4BB7-85B1-117C30FE2EAC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1212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4-panel">
            <a:extLst>
              <a:ext uri="{FF2B5EF4-FFF2-40B4-BE49-F238E27FC236}">
                <a16:creationId xmlns:a16="http://schemas.microsoft.com/office/drawing/2014/main" id="{35C6492C-2E1C-4804-893E-4787301B88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4-edge">
            <a:extLst>
              <a:ext uri="{FF2B5EF4-FFF2-40B4-BE49-F238E27FC236}">
                <a16:creationId xmlns:a16="http://schemas.microsoft.com/office/drawing/2014/main" id="{4E3BA10C-9447-4007-BBFE-123EDF31450C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4-label">
            <a:extLst>
              <a:ext uri="{FF2B5EF4-FFF2-40B4-BE49-F238E27FC236}">
                <a16:creationId xmlns:a16="http://schemas.microsoft.com/office/drawing/2014/main" id="{BC182AED-7F44-4D7C-8C56-868735621488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4-number">
            <a:extLst>
              <a:ext uri="{FF2B5EF4-FFF2-40B4-BE49-F238E27FC236}">
                <a16:creationId xmlns:a16="http://schemas.microsoft.com/office/drawing/2014/main" id="{2DCFB8EC-526C-4A4A-923C-17E3438BCC8B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4-title">
            <a:extLst>
              <a:ext uri="{FF2B5EF4-FFF2-40B4-BE49-F238E27FC236}">
                <a16:creationId xmlns:a16="http://schemas.microsoft.com/office/drawing/2014/main" id="{0FBD56DB-0A11-4B50-97EB-239531E90F85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 PREVENZIONE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È UN DIRITTO.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 COSTA MENO</a:t>
            </a:r>
          </a:p>
        </p:txBody>
      </p:sp>
      <p:sp>
        <p:nvSpPr>
          <p:cNvPr id="7" name="area-4-subtitle">
            <a:extLst>
              <a:ext uri="{FF2B5EF4-FFF2-40B4-BE49-F238E27FC236}">
                <a16:creationId xmlns:a16="http://schemas.microsoft.com/office/drawing/2014/main" id="{E7CD4996-E718-4C25-883F-5E8D8A013A2D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SALUTE, AMBIENTE E TERRITORIO</a:t>
            </a:r>
          </a:p>
        </p:txBody>
      </p:sp>
      <p:sp>
        <p:nvSpPr>
          <p:cNvPr id="8" name="area-4-rule">
            <a:extLst>
              <a:ext uri="{FF2B5EF4-FFF2-40B4-BE49-F238E27FC236}">
                <a16:creationId xmlns:a16="http://schemas.microsoft.com/office/drawing/2014/main" id="{46C2E2B8-5BC0-4704-AC86-F8FA08A4B2A1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4-quote">
            <a:extLst>
              <a:ext uri="{FF2B5EF4-FFF2-40B4-BE49-F238E27FC236}">
                <a16:creationId xmlns:a16="http://schemas.microsoft.com/office/drawing/2014/main" id="{48E167A6-E606-4C31-A7C5-FE40F9E7E8D7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«Prevenire costa meno che riparare, ma il punto non è soltanto economico.»</a:t>
            </a:r>
          </a:p>
        </p:txBody>
      </p:sp>
      <p:sp>
        <p:nvSpPr>
          <p:cNvPr id="10" name="area-4-total-label">
            <a:extLst>
              <a:ext uri="{FF2B5EF4-FFF2-40B4-BE49-F238E27FC236}">
                <a16:creationId xmlns:a16="http://schemas.microsoft.com/office/drawing/2014/main" id="{CB2AAF47-4B9F-4959-8DCE-F87AC7827421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4-total">
            <a:extLst>
              <a:ext uri="{FF2B5EF4-FFF2-40B4-BE49-F238E27FC236}">
                <a16:creationId xmlns:a16="http://schemas.microsoft.com/office/drawing/2014/main" id="{9F3C6941-53C3-49B0-9552-28CADC3BA295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9">
            <a:extLst>
              <a:ext uri="{FF2B5EF4-FFF2-40B4-BE49-F238E27FC236}">
                <a16:creationId xmlns:a16="http://schemas.microsoft.com/office/drawing/2014/main" id="{2CB1A36B-7810-4589-85C4-6F1F5CC8FE8B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9">
            <a:extLst>
              <a:ext uri="{FF2B5EF4-FFF2-40B4-BE49-F238E27FC236}">
                <a16:creationId xmlns:a16="http://schemas.microsoft.com/office/drawing/2014/main" id="{93C18E8B-3BAF-4F5A-8B00-A958F0FB3171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15" name="replacement-area-4-label">
            <a:extLst>
              <a:ext uri="{FF2B5EF4-FFF2-40B4-BE49-F238E27FC236}">
                <a16:creationId xmlns:a16="http://schemas.microsoft.com/office/drawing/2014/main" id="{04D55876-5A83-49A9-B676-10523B8B3CF6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4 / 7</a:t>
            </a:r>
          </a:p>
        </p:txBody>
      </p:sp>
      <p:sp>
        <p:nvSpPr>
          <p:cNvPr id="16" name="replacement-area-4-number">
            <a:extLst>
              <a:ext uri="{FF2B5EF4-FFF2-40B4-BE49-F238E27FC236}">
                <a16:creationId xmlns:a16="http://schemas.microsoft.com/office/drawing/2014/main" id="{FF10ADD1-EC79-449D-97F5-81512FAFA2B5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replacement-area-4-total-label">
            <a:extLst>
              <a:ext uri="{FF2B5EF4-FFF2-40B4-BE49-F238E27FC236}">
                <a16:creationId xmlns:a16="http://schemas.microsoft.com/office/drawing/2014/main" id="{DF00F3B8-B594-43D2-B596-F67056495A44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4-total">
            <a:extLst>
              <a:ext uri="{FF2B5EF4-FFF2-40B4-BE49-F238E27FC236}">
                <a16:creationId xmlns:a16="http://schemas.microsoft.com/office/drawing/2014/main" id="{013EE1E4-0D89-4747-BD21-C28AF54A6947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35,6 mln €</a:t>
            </a:r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59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4-left-rail">
            <a:extLst>
              <a:ext uri="{FF2B5EF4-FFF2-40B4-BE49-F238E27FC236}">
                <a16:creationId xmlns:a16="http://schemas.microsoft.com/office/drawing/2014/main" id="{BB4AC520-4DF0-4082-A9A9-298AEA934A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4-photo-edge">
            <a:extLst>
              <a:ext uri="{FF2B5EF4-FFF2-40B4-BE49-F238E27FC236}">
                <a16:creationId xmlns:a16="http://schemas.microsoft.com/office/drawing/2014/main" id="{AA9204BA-0B59-466A-A5B9-215D7AC2CA52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4-detail-kicker">
            <a:extLst>
              <a:ext uri="{FF2B5EF4-FFF2-40B4-BE49-F238E27FC236}">
                <a16:creationId xmlns:a16="http://schemas.microsoft.com/office/drawing/2014/main" id="{D406B16F-0CA0-4F45-863F-3BBD423C2FC4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SANITÀ, ACQUA, SICUREZZA DEL TERRITORIO</a:t>
            </a:r>
          </a:p>
        </p:txBody>
      </p:sp>
      <p:sp>
        <p:nvSpPr>
          <p:cNvPr id="5" name="area-4-detail-heading">
            <a:extLst>
              <a:ext uri="{FF2B5EF4-FFF2-40B4-BE49-F238E27FC236}">
                <a16:creationId xmlns:a16="http://schemas.microsoft.com/office/drawing/2014/main" id="{DC0CDF03-4BD0-4A42-8F92-B3079F6E6543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505" lnSpcReduction="20000"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PREVENIRE PRIMA DELL’EMERGENZA</a:t>
            </a:r>
          </a:p>
        </p:txBody>
      </p:sp>
      <p:sp>
        <p:nvSpPr>
          <p:cNvPr id="6" name="area-4-amount-0">
            <a:extLst>
              <a:ext uri="{FF2B5EF4-FFF2-40B4-BE49-F238E27FC236}">
                <a16:creationId xmlns:a16="http://schemas.microsoft.com/office/drawing/2014/main" id="{BD0FE555-BAF0-4D6A-B9EE-1FBDFCAD725E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1407"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1,25 mln €</a:t>
            </a:r>
          </a:p>
        </p:txBody>
      </p:sp>
      <p:sp>
        <p:nvSpPr>
          <p:cNvPr id="7" name="area-4-item-title-0">
            <a:extLst>
              <a:ext uri="{FF2B5EF4-FFF2-40B4-BE49-F238E27FC236}">
                <a16:creationId xmlns:a16="http://schemas.microsoft.com/office/drawing/2014/main" id="{CA02BA37-508F-4580-A874-753254C4560D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Ripristinare i Punti di primo intervento</a:t>
            </a:r>
          </a:p>
        </p:txBody>
      </p:sp>
      <p:sp>
        <p:nvSpPr>
          <p:cNvPr id="8" name="area-4-item-desc-0">
            <a:extLst>
              <a:ext uri="{FF2B5EF4-FFF2-40B4-BE49-F238E27FC236}">
                <a16:creationId xmlns:a16="http://schemas.microsoft.com/office/drawing/2014/main" id="{7BA77DE4-1A10-43FA-83C9-04073D928E83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793" lnSpcReduction="10000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Continuità assistenziale nei territori dove la riorganizzazione non ha ancora garantito servizi equivalenti.</a:t>
            </a:r>
          </a:p>
        </p:txBody>
      </p:sp>
      <p:sp>
        <p:nvSpPr>
          <p:cNvPr id="9" name="area-4-sep-1">
            <a:extLst>
              <a:ext uri="{FF2B5EF4-FFF2-40B4-BE49-F238E27FC236}">
                <a16:creationId xmlns:a16="http://schemas.microsoft.com/office/drawing/2014/main" id="{6CA1DEAC-D066-4AE0-A125-1681AC361343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4-amount-1">
            <a:extLst>
              <a:ext uri="{FF2B5EF4-FFF2-40B4-BE49-F238E27FC236}">
                <a16:creationId xmlns:a16="http://schemas.microsoft.com/office/drawing/2014/main" id="{289D8760-BBA9-4234-9517-C57C9126266F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 mln €</a:t>
            </a:r>
          </a:p>
        </p:txBody>
      </p:sp>
      <p:sp>
        <p:nvSpPr>
          <p:cNvPr id="11" name="area-4-item-title-1">
            <a:extLst>
              <a:ext uri="{FF2B5EF4-FFF2-40B4-BE49-F238E27FC236}">
                <a16:creationId xmlns:a16="http://schemas.microsoft.com/office/drawing/2014/main" id="{430917E8-D333-4358-A2DF-87E118085D5B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Più personale per ARPA FVG</a:t>
            </a:r>
          </a:p>
        </p:txBody>
      </p:sp>
      <p:sp>
        <p:nvSpPr>
          <p:cNvPr id="12" name="area-4-item-desc-1">
            <a:extLst>
              <a:ext uri="{FF2B5EF4-FFF2-40B4-BE49-F238E27FC236}">
                <a16:creationId xmlns:a16="http://schemas.microsoft.com/office/drawing/2014/main" id="{DCE27B8A-1B47-4C5D-AE9D-B4E4A7EF1AA2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Controlli, analisi e prevenzione ambientale richiedono competenze e organici adeguati.</a:t>
            </a:r>
          </a:p>
        </p:txBody>
      </p:sp>
      <p:sp>
        <p:nvSpPr>
          <p:cNvPr id="13" name="area-4-sep-2">
            <a:extLst>
              <a:ext uri="{FF2B5EF4-FFF2-40B4-BE49-F238E27FC236}">
                <a16:creationId xmlns:a16="http://schemas.microsoft.com/office/drawing/2014/main" id="{C8EE5CCC-9433-4B35-A182-E06F6ABCB99A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4-amount-2">
            <a:extLst>
              <a:ext uri="{FF2B5EF4-FFF2-40B4-BE49-F238E27FC236}">
                <a16:creationId xmlns:a16="http://schemas.microsoft.com/office/drawing/2014/main" id="{290A2B92-CEE3-4D72-B55E-95C162D3E0F7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50 mila €</a:t>
            </a:r>
          </a:p>
        </p:txBody>
      </p:sp>
      <p:sp>
        <p:nvSpPr>
          <p:cNvPr id="15" name="area-4-item-title-2">
            <a:extLst>
              <a:ext uri="{FF2B5EF4-FFF2-40B4-BE49-F238E27FC236}">
                <a16:creationId xmlns:a16="http://schemas.microsoft.com/office/drawing/2014/main" id="{885E3D8F-7572-4228-9A69-7BCFD5C5242E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Analisi PFAS accessibili a tutti</a:t>
            </a:r>
          </a:p>
        </p:txBody>
      </p:sp>
      <p:sp>
        <p:nvSpPr>
          <p:cNvPr id="16" name="area-4-item-desc-2">
            <a:extLst>
              <a:ext uri="{FF2B5EF4-FFF2-40B4-BE49-F238E27FC236}">
                <a16:creationId xmlns:a16="http://schemas.microsoft.com/office/drawing/2014/main" id="{670C6933-8D3D-40E5-98D5-2EC4DB134C87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398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Conoscere il rischio ambientale non può dipendere dalla possibilità economica dei singoli.</a:t>
            </a:r>
          </a:p>
        </p:txBody>
      </p:sp>
      <p:sp>
        <p:nvSpPr>
          <p:cNvPr id="17" name="footer-brand-10">
            <a:extLst>
              <a:ext uri="{FF2B5EF4-FFF2-40B4-BE49-F238E27FC236}">
                <a16:creationId xmlns:a16="http://schemas.microsoft.com/office/drawing/2014/main" id="{45AEBCBC-047A-4767-9DF7-B0010A8F38EB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10">
            <a:extLst>
              <a:ext uri="{FF2B5EF4-FFF2-40B4-BE49-F238E27FC236}">
                <a16:creationId xmlns:a16="http://schemas.microsoft.com/office/drawing/2014/main" id="{BE822A21-8D5C-422E-9FCA-1234885BC376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52126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5-panel">
            <a:extLst>
              <a:ext uri="{FF2B5EF4-FFF2-40B4-BE49-F238E27FC236}">
                <a16:creationId xmlns:a16="http://schemas.microsoft.com/office/drawing/2014/main" id="{1CA0D338-B16C-471F-A3DA-64A1B8BE1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5-edge">
            <a:extLst>
              <a:ext uri="{FF2B5EF4-FFF2-40B4-BE49-F238E27FC236}">
                <a16:creationId xmlns:a16="http://schemas.microsoft.com/office/drawing/2014/main" id="{51BD7715-76F0-4FC7-BD43-DE3B928DA19A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5-label">
            <a:extLst>
              <a:ext uri="{FF2B5EF4-FFF2-40B4-BE49-F238E27FC236}">
                <a16:creationId xmlns:a16="http://schemas.microsoft.com/office/drawing/2014/main" id="{5FECDB3D-609C-4701-9DCE-4A5BB37D3339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5-number">
            <a:extLst>
              <a:ext uri="{FF2B5EF4-FFF2-40B4-BE49-F238E27FC236}">
                <a16:creationId xmlns:a16="http://schemas.microsoft.com/office/drawing/2014/main" id="{CC5B2245-D887-4C9B-86FF-82CDF0DF092D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5-title">
            <a:extLst>
              <a:ext uri="{FF2B5EF4-FFF2-40B4-BE49-F238E27FC236}">
                <a16:creationId xmlns:a16="http://schemas.microsoft.com/office/drawing/2014/main" id="{76A295B7-4665-40B6-BEE5-C38B54B2BD8F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INVESTIRE IN CIÒ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CHE CREA FUTURO</a:t>
            </a:r>
          </a:p>
        </p:txBody>
      </p:sp>
      <p:sp>
        <p:nvSpPr>
          <p:cNvPr id="7" name="area-5-subtitle">
            <a:extLst>
              <a:ext uri="{FF2B5EF4-FFF2-40B4-BE49-F238E27FC236}">
                <a16:creationId xmlns:a16="http://schemas.microsoft.com/office/drawing/2014/main" id="{4943E173-2113-47F3-8C97-09ADC111A0FE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237"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INDUSTRIA, CONOSCENZA, CULTURA E INNOVAZIONE</a:t>
            </a:r>
          </a:p>
        </p:txBody>
      </p:sp>
      <p:sp>
        <p:nvSpPr>
          <p:cNvPr id="8" name="area-5-rule">
            <a:extLst>
              <a:ext uri="{FF2B5EF4-FFF2-40B4-BE49-F238E27FC236}">
                <a16:creationId xmlns:a16="http://schemas.microsoft.com/office/drawing/2014/main" id="{0A223D8A-C491-419A-ACD5-E55C648679F3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5-quote">
            <a:extLst>
              <a:ext uri="{FF2B5EF4-FFF2-40B4-BE49-F238E27FC236}">
                <a16:creationId xmlns:a16="http://schemas.microsoft.com/office/drawing/2014/main" id="{EBDF8C53-FC39-4F98-975B-64CEB0603DC8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«Spendere molto non significa necessariamente investire bene.»</a:t>
            </a:r>
          </a:p>
        </p:txBody>
      </p:sp>
      <p:sp>
        <p:nvSpPr>
          <p:cNvPr id="10" name="area-5-total-label">
            <a:extLst>
              <a:ext uri="{FF2B5EF4-FFF2-40B4-BE49-F238E27FC236}">
                <a16:creationId xmlns:a16="http://schemas.microsoft.com/office/drawing/2014/main" id="{1A64041C-32ED-468A-941B-7322ECF7D38D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5-total">
            <a:extLst>
              <a:ext uri="{FF2B5EF4-FFF2-40B4-BE49-F238E27FC236}">
                <a16:creationId xmlns:a16="http://schemas.microsoft.com/office/drawing/2014/main" id="{185CFBEE-70FF-4B71-8258-5AFD2A5CAE20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11">
            <a:extLst>
              <a:ext uri="{FF2B5EF4-FFF2-40B4-BE49-F238E27FC236}">
                <a16:creationId xmlns:a16="http://schemas.microsoft.com/office/drawing/2014/main" id="{19885888-6993-4DB8-9DCB-A110A48BCCDF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11">
            <a:extLst>
              <a:ext uri="{FF2B5EF4-FFF2-40B4-BE49-F238E27FC236}">
                <a16:creationId xmlns:a16="http://schemas.microsoft.com/office/drawing/2014/main" id="{E76A56D7-747A-4357-9EF4-49FE2660337E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15" name="replacement-area-5-label">
            <a:extLst>
              <a:ext uri="{FF2B5EF4-FFF2-40B4-BE49-F238E27FC236}">
                <a16:creationId xmlns:a16="http://schemas.microsoft.com/office/drawing/2014/main" id="{7E13B3D2-7CD9-4B0B-8F33-51C5795E2C17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5 / 7</a:t>
            </a:r>
          </a:p>
        </p:txBody>
      </p:sp>
      <p:sp>
        <p:nvSpPr>
          <p:cNvPr id="16" name="replacement-area-5-number">
            <a:extLst>
              <a:ext uri="{FF2B5EF4-FFF2-40B4-BE49-F238E27FC236}">
                <a16:creationId xmlns:a16="http://schemas.microsoft.com/office/drawing/2014/main" id="{F0A51F2D-14D7-4692-94C9-A6B0EEB7F798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replacement-area-5-total-label">
            <a:extLst>
              <a:ext uri="{FF2B5EF4-FFF2-40B4-BE49-F238E27FC236}">
                <a16:creationId xmlns:a16="http://schemas.microsoft.com/office/drawing/2014/main" id="{A5B01419-E977-4365-AC56-49AE701380FE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5-total">
            <a:extLst>
              <a:ext uri="{FF2B5EF4-FFF2-40B4-BE49-F238E27FC236}">
                <a16:creationId xmlns:a16="http://schemas.microsoft.com/office/drawing/2014/main" id="{DCED973C-5983-482E-9C0D-779A4EBF9229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102,6 mln €</a:t>
            </a:r>
          </a:p>
        </p:txBody>
      </p:sp>
    </p:spTree>
    <p:extLst>
      <p:ext uri="{BB962C8B-B14F-4D97-AF65-F5344CB8AC3E}">
        <p14:creationId xmlns:p14="http://schemas.microsoft.com/office/powerpoint/2010/main" val="332440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5-left-rail">
            <a:extLst>
              <a:ext uri="{FF2B5EF4-FFF2-40B4-BE49-F238E27FC236}">
                <a16:creationId xmlns:a16="http://schemas.microsoft.com/office/drawing/2014/main" id="{11EE5ADF-0D2B-4B12-863C-4F7938B683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5-photo-edge">
            <a:extLst>
              <a:ext uri="{FF2B5EF4-FFF2-40B4-BE49-F238E27FC236}">
                <a16:creationId xmlns:a16="http://schemas.microsoft.com/office/drawing/2014/main" id="{F9C5C7FF-8022-45AC-89AB-06DB1EDBA583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5-detail-kicker">
            <a:extLst>
              <a:ext uri="{FF2B5EF4-FFF2-40B4-BE49-F238E27FC236}">
                <a16:creationId xmlns:a16="http://schemas.microsoft.com/office/drawing/2014/main" id="{D7934E2E-340D-47FE-8DB3-4FDA575C878C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PATRIMONIO, COMPETENZE, INNOVAZIONE PUBBLICA</a:t>
            </a:r>
          </a:p>
        </p:txBody>
      </p:sp>
      <p:sp>
        <p:nvSpPr>
          <p:cNvPr id="5" name="area-5-detail-heading">
            <a:extLst>
              <a:ext uri="{FF2B5EF4-FFF2-40B4-BE49-F238E27FC236}">
                <a16:creationId xmlns:a16="http://schemas.microsoft.com/office/drawing/2014/main" id="{BAC5DEA4-F710-4192-8DE4-81D2F5447A5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7361" lnSpcReduction="20000"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INVESTIRE PER GENERARE VALORE</a:t>
            </a:r>
          </a:p>
        </p:txBody>
      </p:sp>
      <p:sp>
        <p:nvSpPr>
          <p:cNvPr id="6" name="area-5-amount-0">
            <a:extLst>
              <a:ext uri="{FF2B5EF4-FFF2-40B4-BE49-F238E27FC236}">
                <a16:creationId xmlns:a16="http://schemas.microsoft.com/office/drawing/2014/main" id="{C2448460-AF00-4C54-B4C5-D8F903A09487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30 mln €</a:t>
            </a:r>
          </a:p>
        </p:txBody>
      </p:sp>
      <p:sp>
        <p:nvSpPr>
          <p:cNvPr id="7" name="area-5-item-title-0">
            <a:extLst>
              <a:ext uri="{FF2B5EF4-FFF2-40B4-BE49-F238E27FC236}">
                <a16:creationId xmlns:a16="http://schemas.microsoft.com/office/drawing/2014/main" id="{C2310C6D-0355-42C2-900F-B817EBD3E394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 fondo per la produttività</a:t>
            </a:r>
          </a:p>
        </p:txBody>
      </p:sp>
      <p:sp>
        <p:nvSpPr>
          <p:cNvPr id="8" name="area-5-item-desc-0">
            <a:extLst>
              <a:ext uri="{FF2B5EF4-FFF2-40B4-BE49-F238E27FC236}">
                <a16:creationId xmlns:a16="http://schemas.microsoft.com/office/drawing/2014/main" id="{C5524BAF-6809-4AF5-8C6C-31ECFE7D56E7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802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Risorse pluriennali per migliorare organizzazione, competitività e capacità del sistema economico.</a:t>
            </a:r>
          </a:p>
        </p:txBody>
      </p:sp>
      <p:sp>
        <p:nvSpPr>
          <p:cNvPr id="9" name="area-5-sep-1">
            <a:extLst>
              <a:ext uri="{FF2B5EF4-FFF2-40B4-BE49-F238E27FC236}">
                <a16:creationId xmlns:a16="http://schemas.microsoft.com/office/drawing/2014/main" id="{B03F3BF0-AA53-4F94-A127-21AFD0748FC8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5-amount-1">
            <a:extLst>
              <a:ext uri="{FF2B5EF4-FFF2-40B4-BE49-F238E27FC236}">
                <a16:creationId xmlns:a16="http://schemas.microsoft.com/office/drawing/2014/main" id="{471FD4B2-1046-4B0E-A58E-013172F3BA10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6 mln €</a:t>
            </a:r>
          </a:p>
        </p:txBody>
      </p:sp>
      <p:sp>
        <p:nvSpPr>
          <p:cNvPr id="11" name="area-5-item-title-1">
            <a:extLst>
              <a:ext uri="{FF2B5EF4-FFF2-40B4-BE49-F238E27FC236}">
                <a16:creationId xmlns:a16="http://schemas.microsoft.com/office/drawing/2014/main" id="{ABDF5BC2-DEC9-47EB-A8BA-087724ACFF8A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 centro studi per programmare</a:t>
            </a:r>
          </a:p>
        </p:txBody>
      </p:sp>
      <p:sp>
        <p:nvSpPr>
          <p:cNvPr id="12" name="area-5-item-desc-1">
            <a:extLst>
              <a:ext uri="{FF2B5EF4-FFF2-40B4-BE49-F238E27FC236}">
                <a16:creationId xmlns:a16="http://schemas.microsoft.com/office/drawing/2014/main" id="{A42CDE01-3CEA-43F5-93CF-50B69CC646CC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317" lnSpcReduction="10000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Analisi e valutazione pubblica per orientare investimenti e politiche industriali meno episodiche.</a:t>
            </a:r>
          </a:p>
        </p:txBody>
      </p:sp>
      <p:sp>
        <p:nvSpPr>
          <p:cNvPr id="13" name="area-5-sep-2">
            <a:extLst>
              <a:ext uri="{FF2B5EF4-FFF2-40B4-BE49-F238E27FC236}">
                <a16:creationId xmlns:a16="http://schemas.microsoft.com/office/drawing/2014/main" id="{69746B57-A2CD-4E2D-9F2E-628835A1CE55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5-amount-2">
            <a:extLst>
              <a:ext uri="{FF2B5EF4-FFF2-40B4-BE49-F238E27FC236}">
                <a16:creationId xmlns:a16="http://schemas.microsoft.com/office/drawing/2014/main" id="{2069E270-4B99-4897-8C1F-94966F00D7CF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7"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450 mila €</a:t>
            </a:r>
          </a:p>
        </p:txBody>
      </p:sp>
      <p:sp>
        <p:nvSpPr>
          <p:cNvPr id="15" name="area-5-item-title-2">
            <a:extLst>
              <a:ext uri="{FF2B5EF4-FFF2-40B4-BE49-F238E27FC236}">
                <a16:creationId xmlns:a16="http://schemas.microsoft.com/office/drawing/2014/main" id="{FC6CAEED-EABF-4CBE-82EA-FA9AFDC24121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Piccoli musei in rete</a:t>
            </a:r>
          </a:p>
        </p:txBody>
      </p:sp>
      <p:sp>
        <p:nvSpPr>
          <p:cNvPr id="16" name="area-5-item-desc-2">
            <a:extLst>
              <a:ext uri="{FF2B5EF4-FFF2-40B4-BE49-F238E27FC236}">
                <a16:creationId xmlns:a16="http://schemas.microsoft.com/office/drawing/2014/main" id="{558C4A00-044E-488F-8E95-CDC8C3034869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098" lnSpcReduction="20000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Gestione condivisa e welfare culturale per trasformare il patrimonio diffuso in servizio e sviluppo.</a:t>
            </a:r>
          </a:p>
        </p:txBody>
      </p:sp>
      <p:sp>
        <p:nvSpPr>
          <p:cNvPr id="17" name="footer-brand-12">
            <a:extLst>
              <a:ext uri="{FF2B5EF4-FFF2-40B4-BE49-F238E27FC236}">
                <a16:creationId xmlns:a16="http://schemas.microsoft.com/office/drawing/2014/main" id="{F0362D45-7489-4EAE-BDC7-3A8196023012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12">
            <a:extLst>
              <a:ext uri="{FF2B5EF4-FFF2-40B4-BE49-F238E27FC236}">
                <a16:creationId xmlns:a16="http://schemas.microsoft.com/office/drawing/2014/main" id="{0FF0977E-ABBF-4ED8-941E-60D282455178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94155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6-panel">
            <a:extLst>
              <a:ext uri="{FF2B5EF4-FFF2-40B4-BE49-F238E27FC236}">
                <a16:creationId xmlns:a16="http://schemas.microsoft.com/office/drawing/2014/main" id="{E8850843-8DF2-468F-86EC-39EE84929F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6-edge">
            <a:extLst>
              <a:ext uri="{FF2B5EF4-FFF2-40B4-BE49-F238E27FC236}">
                <a16:creationId xmlns:a16="http://schemas.microsoft.com/office/drawing/2014/main" id="{AF7DD3D9-A92B-4D2B-8D6B-88C6247007E8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6-label">
            <a:extLst>
              <a:ext uri="{FF2B5EF4-FFF2-40B4-BE49-F238E27FC236}">
                <a16:creationId xmlns:a16="http://schemas.microsoft.com/office/drawing/2014/main" id="{CF99A243-461E-48F9-9835-E7A8336CF7A1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6-number">
            <a:extLst>
              <a:ext uri="{FF2B5EF4-FFF2-40B4-BE49-F238E27FC236}">
                <a16:creationId xmlns:a16="http://schemas.microsoft.com/office/drawing/2014/main" id="{A77498CD-7289-467D-BA7A-09AAD8A112E3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6-title">
            <a:extLst>
              <a:ext uri="{FF2B5EF4-FFF2-40B4-BE49-F238E27FC236}">
                <a16:creationId xmlns:a16="http://schemas.microsoft.com/office/drawing/2014/main" id="{7E0D8F4C-E085-433E-B5A4-634DDE6F3F72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PIÙ SICUREZZA.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NON SOLO</a:t>
            </a:r>
          </a:p>
          <a:p>
            <a:pPr algn="l">
              <a:lnSpc>
                <a:spcPct val="94000"/>
              </a:lnSpc>
              <a:buNone/>
              <a:def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TELECAMERE</a:t>
            </a:r>
          </a:p>
        </p:txBody>
      </p:sp>
      <p:sp>
        <p:nvSpPr>
          <p:cNvPr id="7" name="area-6-subtitle">
            <a:extLst>
              <a:ext uri="{FF2B5EF4-FFF2-40B4-BE49-F238E27FC236}">
                <a16:creationId xmlns:a16="http://schemas.microsoft.com/office/drawing/2014/main" id="{0D2F133A-8BBA-4BF2-B066-E22E9919ED63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SICUREZZA PUBBLICA DI PROSSIMITÀ</a:t>
            </a:r>
          </a:p>
        </p:txBody>
      </p:sp>
      <p:sp>
        <p:nvSpPr>
          <p:cNvPr id="8" name="area-6-rule">
            <a:extLst>
              <a:ext uri="{FF2B5EF4-FFF2-40B4-BE49-F238E27FC236}">
                <a16:creationId xmlns:a16="http://schemas.microsoft.com/office/drawing/2014/main" id="{688F9242-09F4-4CD0-A0AD-D1F0D13BA3E3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6-quote">
            <a:extLst>
              <a:ext uri="{FF2B5EF4-FFF2-40B4-BE49-F238E27FC236}">
                <a16:creationId xmlns:a16="http://schemas.microsoft.com/office/drawing/2014/main" id="{AC2738CE-2673-4EA4-A04E-5E0DC3137312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«Una telecamera può documentare un episodio; un agente presente può impedirlo.»</a:t>
            </a:r>
          </a:p>
        </p:txBody>
      </p:sp>
      <p:sp>
        <p:nvSpPr>
          <p:cNvPr id="10" name="area-6-total-label">
            <a:extLst>
              <a:ext uri="{FF2B5EF4-FFF2-40B4-BE49-F238E27FC236}">
                <a16:creationId xmlns:a16="http://schemas.microsoft.com/office/drawing/2014/main" id="{9D39AC2C-5049-4F36-84F6-D5CDE057B901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6-total">
            <a:extLst>
              <a:ext uri="{FF2B5EF4-FFF2-40B4-BE49-F238E27FC236}">
                <a16:creationId xmlns:a16="http://schemas.microsoft.com/office/drawing/2014/main" id="{BFC24450-9435-4842-A873-A3CFA46E5BBF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13">
            <a:extLst>
              <a:ext uri="{FF2B5EF4-FFF2-40B4-BE49-F238E27FC236}">
                <a16:creationId xmlns:a16="http://schemas.microsoft.com/office/drawing/2014/main" id="{475930F7-5D0C-48CE-BAD7-0FB38E861D6A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13">
            <a:extLst>
              <a:ext uri="{FF2B5EF4-FFF2-40B4-BE49-F238E27FC236}">
                <a16:creationId xmlns:a16="http://schemas.microsoft.com/office/drawing/2014/main" id="{ABF433A9-FE3B-4E33-94AC-55FD71DA0606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15" name="replacement-area-6-label">
            <a:extLst>
              <a:ext uri="{FF2B5EF4-FFF2-40B4-BE49-F238E27FC236}">
                <a16:creationId xmlns:a16="http://schemas.microsoft.com/office/drawing/2014/main" id="{EC1AEC04-AF43-4AFE-9D5B-5B569AE6DD40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6 / 7</a:t>
            </a:r>
          </a:p>
        </p:txBody>
      </p:sp>
      <p:sp>
        <p:nvSpPr>
          <p:cNvPr id="16" name="replacement-area-6-number">
            <a:extLst>
              <a:ext uri="{FF2B5EF4-FFF2-40B4-BE49-F238E27FC236}">
                <a16:creationId xmlns:a16="http://schemas.microsoft.com/office/drawing/2014/main" id="{4583DF9F-26A7-43FA-BE0E-7BE74343ACD6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17" name="replacement-area-6-total-label">
            <a:extLst>
              <a:ext uri="{FF2B5EF4-FFF2-40B4-BE49-F238E27FC236}">
                <a16:creationId xmlns:a16="http://schemas.microsoft.com/office/drawing/2014/main" id="{46BB8C2B-8ADB-4F9A-9C0E-C9A73321074D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6-total">
            <a:extLst>
              <a:ext uri="{FF2B5EF4-FFF2-40B4-BE49-F238E27FC236}">
                <a16:creationId xmlns:a16="http://schemas.microsoft.com/office/drawing/2014/main" id="{C6B23AC2-48C1-4F86-8499-C308720BED76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130,8 mln €</a:t>
            </a:r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98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6-left-rail">
            <a:extLst>
              <a:ext uri="{FF2B5EF4-FFF2-40B4-BE49-F238E27FC236}">
                <a16:creationId xmlns:a16="http://schemas.microsoft.com/office/drawing/2014/main" id="{5E06DD8B-35D7-4B04-9CCE-489D5E2048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6-photo-edge">
            <a:extLst>
              <a:ext uri="{FF2B5EF4-FFF2-40B4-BE49-F238E27FC236}">
                <a16:creationId xmlns:a16="http://schemas.microsoft.com/office/drawing/2014/main" id="{345D7221-91B4-4A16-97EB-65DBC485FA48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6-detail-kicker">
            <a:extLst>
              <a:ext uri="{FF2B5EF4-FFF2-40B4-BE49-F238E27FC236}">
                <a16:creationId xmlns:a16="http://schemas.microsoft.com/office/drawing/2014/main" id="{367CA910-1FEB-451E-8277-DA08A7762C7A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PERSONE, SERVIZI, COMUNITÀ</a:t>
            </a:r>
          </a:p>
        </p:txBody>
      </p:sp>
      <p:sp>
        <p:nvSpPr>
          <p:cNvPr id="5" name="area-6-detail-heading">
            <a:extLst>
              <a:ext uri="{FF2B5EF4-FFF2-40B4-BE49-F238E27FC236}">
                <a16:creationId xmlns:a16="http://schemas.microsoft.com/office/drawing/2014/main" id="{C62F041D-BF23-475D-B8D0-BF2503A22906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SICUREZZA È PRESENZA</a:t>
            </a:r>
          </a:p>
        </p:txBody>
      </p:sp>
      <p:sp>
        <p:nvSpPr>
          <p:cNvPr id="6" name="area-6-amount-0">
            <a:extLst>
              <a:ext uri="{FF2B5EF4-FFF2-40B4-BE49-F238E27FC236}">
                <a16:creationId xmlns:a16="http://schemas.microsoft.com/office/drawing/2014/main" id="{1FF275CF-2794-4D97-870C-C64EE9A94DC7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0110"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120 mln €</a:t>
            </a:r>
          </a:p>
        </p:txBody>
      </p:sp>
      <p:sp>
        <p:nvSpPr>
          <p:cNvPr id="7" name="area-6-item-title-0">
            <a:extLst>
              <a:ext uri="{FF2B5EF4-FFF2-40B4-BE49-F238E27FC236}">
                <a16:creationId xmlns:a16="http://schemas.microsoft.com/office/drawing/2014/main" id="{A75F1A5D-4E9B-4BC3-94D2-3B36F84AF812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 piano straordinario di sicurezza</a:t>
            </a:r>
          </a:p>
        </p:txBody>
      </p:sp>
      <p:sp>
        <p:nvSpPr>
          <p:cNvPr id="8" name="area-6-item-desc-0">
            <a:extLst>
              <a:ext uri="{FF2B5EF4-FFF2-40B4-BE49-F238E27FC236}">
                <a16:creationId xmlns:a16="http://schemas.microsoft.com/office/drawing/2014/main" id="{B6D89A21-3C40-4792-AD06-F64F63CCB3BB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Mezzi, persone e prevenzione per una politica regionale misurabile e radicata nei territori.</a:t>
            </a:r>
          </a:p>
        </p:txBody>
      </p:sp>
      <p:sp>
        <p:nvSpPr>
          <p:cNvPr id="9" name="area-6-sep-1">
            <a:extLst>
              <a:ext uri="{FF2B5EF4-FFF2-40B4-BE49-F238E27FC236}">
                <a16:creationId xmlns:a16="http://schemas.microsoft.com/office/drawing/2014/main" id="{98AB12BD-71DB-4C66-B527-E3E5304B360F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6-amount-1">
            <a:extLst>
              <a:ext uri="{FF2B5EF4-FFF2-40B4-BE49-F238E27FC236}">
                <a16:creationId xmlns:a16="http://schemas.microsoft.com/office/drawing/2014/main" id="{790461E7-77EE-4449-ABEC-70D2C9579636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10 mln €</a:t>
            </a:r>
          </a:p>
        </p:txBody>
      </p:sp>
      <p:sp>
        <p:nvSpPr>
          <p:cNvPr id="11" name="area-6-item-title-1">
            <a:extLst>
              <a:ext uri="{FF2B5EF4-FFF2-40B4-BE49-F238E27FC236}">
                <a16:creationId xmlns:a16="http://schemas.microsoft.com/office/drawing/2014/main" id="{41DAA427-7FCB-451B-AB6F-DCF80212BD4C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Più agenti di Polizia locale</a:t>
            </a:r>
          </a:p>
        </p:txBody>
      </p:sp>
      <p:sp>
        <p:nvSpPr>
          <p:cNvPr id="12" name="area-6-item-desc-1">
            <a:extLst>
              <a:ext uri="{FF2B5EF4-FFF2-40B4-BE49-F238E27FC236}">
                <a16:creationId xmlns:a16="http://schemas.microsoft.com/office/drawing/2014/main" id="{4532DD20-0853-4A59-A02D-9F89BB9A590A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983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Assunzioni e capacità operativa per ridurre le differenze tra Comuni e rafforzare la prossimità.</a:t>
            </a:r>
          </a:p>
        </p:txBody>
      </p:sp>
      <p:sp>
        <p:nvSpPr>
          <p:cNvPr id="13" name="area-6-sep-2">
            <a:extLst>
              <a:ext uri="{FF2B5EF4-FFF2-40B4-BE49-F238E27FC236}">
                <a16:creationId xmlns:a16="http://schemas.microsoft.com/office/drawing/2014/main" id="{90A23B46-B9B4-42CB-A7AA-CFE37A558383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6-amount-2">
            <a:extLst>
              <a:ext uri="{FF2B5EF4-FFF2-40B4-BE49-F238E27FC236}">
                <a16:creationId xmlns:a16="http://schemas.microsoft.com/office/drawing/2014/main" id="{FC3F2497-0397-477E-952F-333F93E052A5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750 mila €</a:t>
            </a:r>
          </a:p>
        </p:txBody>
      </p:sp>
      <p:sp>
        <p:nvSpPr>
          <p:cNvPr id="15" name="area-6-item-title-2">
            <a:extLst>
              <a:ext uri="{FF2B5EF4-FFF2-40B4-BE49-F238E27FC236}">
                <a16:creationId xmlns:a16="http://schemas.microsoft.com/office/drawing/2014/main" id="{8376520D-9520-4277-B881-F19C95A08E3B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Steward sul trasporto pubblico</a:t>
            </a:r>
          </a:p>
        </p:txBody>
      </p:sp>
      <p:sp>
        <p:nvSpPr>
          <p:cNvPr id="16" name="area-6-item-desc-2">
            <a:extLst>
              <a:ext uri="{FF2B5EF4-FFF2-40B4-BE49-F238E27FC236}">
                <a16:creationId xmlns:a16="http://schemas.microsoft.com/office/drawing/2014/main" id="{A38B06C2-D4CD-40FB-B49F-7EBEF5AC19C4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102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Presenza sui mezzi e sostegno al personale, dentro un sistema più ampio di presidio e prevenzione.</a:t>
            </a:r>
          </a:p>
        </p:txBody>
      </p:sp>
      <p:sp>
        <p:nvSpPr>
          <p:cNvPr id="17" name="footer-brand-14">
            <a:extLst>
              <a:ext uri="{FF2B5EF4-FFF2-40B4-BE49-F238E27FC236}">
                <a16:creationId xmlns:a16="http://schemas.microsoft.com/office/drawing/2014/main" id="{28F6EBBE-C97F-433F-8920-92C1C8D9AEA4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14">
            <a:extLst>
              <a:ext uri="{FF2B5EF4-FFF2-40B4-BE49-F238E27FC236}">
                <a16:creationId xmlns:a16="http://schemas.microsoft.com/office/drawing/2014/main" id="{7533E6EF-AA6A-4559-BD36-7C8BD3AB6EB0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1802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3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area-7-panel">
            <a:extLst>
              <a:ext uri="{FF2B5EF4-FFF2-40B4-BE49-F238E27FC236}">
                <a16:creationId xmlns:a16="http://schemas.microsoft.com/office/drawing/2014/main" id="{5F6D582D-EFB6-4D77-ACD6-40C29E7533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area-7-edge">
            <a:extLst>
              <a:ext uri="{FF2B5EF4-FFF2-40B4-BE49-F238E27FC236}">
                <a16:creationId xmlns:a16="http://schemas.microsoft.com/office/drawing/2014/main" id="{DE089A36-6266-4EB1-8E1F-5678C93D0161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7-label">
            <a:extLst>
              <a:ext uri="{FF2B5EF4-FFF2-40B4-BE49-F238E27FC236}">
                <a16:creationId xmlns:a16="http://schemas.microsoft.com/office/drawing/2014/main" id="{2EF5EABA-EB69-4927-B7CA-5EAE5641697D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5" name="area-7-number">
            <a:extLst>
              <a:ext uri="{FF2B5EF4-FFF2-40B4-BE49-F238E27FC236}">
                <a16:creationId xmlns:a16="http://schemas.microsoft.com/office/drawing/2014/main" id="{150E1CFC-3B84-44CC-BE09-31802024809B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r">
              <a:buNone/>
              <a:defRPr sz="6900" b="1" i="0">
                <a:solidFill>
                  <a:srgbClr val="D3132A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6" name="area-7-title">
            <a:extLst>
              <a:ext uri="{FF2B5EF4-FFF2-40B4-BE49-F238E27FC236}">
                <a16:creationId xmlns:a16="http://schemas.microsoft.com/office/drawing/2014/main" id="{3B918129-506C-44DE-81A6-DB4D4DF4EA28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5286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639"/>
          </a:bodyPr>
          <a:lstStyle/>
          <a:p>
            <a:pPr algn="l">
              <a:lnSpc>
                <a:spcPct val="94000"/>
              </a:lnSpc>
              <a:buNone/>
              <a:def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DIFENDERSI DAL CLIMA</a:t>
            </a:r>
          </a:p>
          <a:p>
            <a:pPr algn="l">
              <a:lnSpc>
                <a:spcPct val="94000"/>
              </a:lnSpc>
              <a:buNone/>
              <a:def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NON PUÒ DIPENDERE</a:t>
            </a:r>
          </a:p>
          <a:p>
            <a:pPr algn="l">
              <a:lnSpc>
                <a:spcPct val="94000"/>
              </a:lnSpc>
              <a:buNone/>
              <a:def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DAL REDDITO</a:t>
            </a:r>
          </a:p>
        </p:txBody>
      </p:sp>
      <p:sp>
        <p:nvSpPr>
          <p:cNvPr id="7" name="area-7-subtitle">
            <a:extLst>
              <a:ext uri="{FF2B5EF4-FFF2-40B4-BE49-F238E27FC236}">
                <a16:creationId xmlns:a16="http://schemas.microsoft.com/office/drawing/2014/main" id="{6ABDAD9C-D0CC-4408-9F99-98379C50EB2C}"/>
              </a:ext>
            </a:extLst>
          </p:cNvPr>
          <p:cNvSpPr>
            <a:spLocks noGrp="1"/>
          </p:cNvSpPr>
          <p:nvPr/>
        </p:nvSpPr>
        <p:spPr>
          <a:xfrm>
            <a:off x="609600" y="3914775"/>
            <a:ext cx="523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402"/>
          </a:bodyPr>
          <a:lstStyle/>
          <a:p>
            <a:pPr algn="l">
              <a:buNone/>
              <a:def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ADATTAMENTO CLIMATICO ED EQUITÀ ENERGETICA</a:t>
            </a:r>
          </a:p>
        </p:txBody>
      </p:sp>
      <p:sp>
        <p:nvSpPr>
          <p:cNvPr id="8" name="area-7-rule">
            <a:extLst>
              <a:ext uri="{FF2B5EF4-FFF2-40B4-BE49-F238E27FC236}">
                <a16:creationId xmlns:a16="http://schemas.microsoft.com/office/drawing/2014/main" id="{62FF7431-7AC7-414D-B589-A11BD0A477A6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81050" cy="4762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9" name="area-7-quote">
            <a:extLst>
              <a:ext uri="{FF2B5EF4-FFF2-40B4-BE49-F238E27FC236}">
                <a16:creationId xmlns:a16="http://schemas.microsoft.com/office/drawing/2014/main" id="{E8B515FB-53B3-4FF6-A709-9C303CD1CAD6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5286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«Difendersi dal caldo, dalla siccità e dall’aumento dei costi energetici non può diventare un privilegio individuale.»</a:t>
            </a:r>
          </a:p>
        </p:txBody>
      </p:sp>
      <p:sp>
        <p:nvSpPr>
          <p:cNvPr id="10" name="area-7-total-label">
            <a:extLst>
              <a:ext uri="{FF2B5EF4-FFF2-40B4-BE49-F238E27FC236}">
                <a16:creationId xmlns:a16="http://schemas.microsoft.com/office/drawing/2014/main" id="{F311AB90-9478-41E1-8239-DA589A66A09C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1" name="area-7-total">
            <a:extLst>
              <a:ext uri="{FF2B5EF4-FFF2-40B4-BE49-F238E27FC236}">
                <a16:creationId xmlns:a16="http://schemas.microsoft.com/office/drawing/2014/main" id="{22F93C82-3EF7-49DA-8883-8214664D7675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/>
          </a:p>
        </p:txBody>
      </p:sp>
      <p:sp>
        <p:nvSpPr>
          <p:cNvPr id="12" name="footer-brand-15">
            <a:extLst>
              <a:ext uri="{FF2B5EF4-FFF2-40B4-BE49-F238E27FC236}">
                <a16:creationId xmlns:a16="http://schemas.microsoft.com/office/drawing/2014/main" id="{B6E751A7-DE3D-4778-B6AE-8AB81EF2B289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3" name="footer-page-15">
            <a:extLst>
              <a:ext uri="{FF2B5EF4-FFF2-40B4-BE49-F238E27FC236}">
                <a16:creationId xmlns:a16="http://schemas.microsoft.com/office/drawing/2014/main" id="{AF075141-6D45-4798-B71A-4C0FEBC424A8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15" name="replacement-area-7-label">
            <a:extLst>
              <a:ext uri="{FF2B5EF4-FFF2-40B4-BE49-F238E27FC236}">
                <a16:creationId xmlns:a16="http://schemas.microsoft.com/office/drawing/2014/main" id="{F4119CCE-AE14-40FE-AA70-C78EF5D4652C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AREA 7 / 7</a:t>
            </a:r>
          </a:p>
        </p:txBody>
      </p:sp>
      <p:sp>
        <p:nvSpPr>
          <p:cNvPr id="16" name="replacement-area-7-number">
            <a:extLst>
              <a:ext uri="{FF2B5EF4-FFF2-40B4-BE49-F238E27FC236}">
                <a16:creationId xmlns:a16="http://schemas.microsoft.com/office/drawing/2014/main" id="{6B680114-B215-4FA7-B140-DA2BAC3F38AA}"/>
              </a:ext>
            </a:extLst>
          </p:cNvPr>
          <p:cNvSpPr>
            <a:spLocks noGrp="1"/>
          </p:cNvSpPr>
          <p:nvPr/>
        </p:nvSpPr>
        <p:spPr>
          <a:xfrm>
            <a:off x="4667250" y="304800"/>
            <a:ext cx="142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DF163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17" name="replacement-area-7-total-label">
            <a:extLst>
              <a:ext uri="{FF2B5EF4-FFF2-40B4-BE49-F238E27FC236}">
                <a16:creationId xmlns:a16="http://schemas.microsoft.com/office/drawing/2014/main" id="{8239F2D1-72E6-45AD-87B3-190FCE791EC6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7C2C7"/>
                </a:solidFill>
                <a:latin typeface="DejaVu Sans"/>
                <a:ea typeface="DejaVu Sans"/>
                <a:cs typeface="DejaVu Sans"/>
              </a:rPr>
              <a:t>VALORE CONSOLIDATO DELL’AREA</a:t>
            </a:r>
          </a:p>
        </p:txBody>
      </p:sp>
      <p:sp>
        <p:nvSpPr>
          <p:cNvPr id="18" name="replacement-area-7-total">
            <a:extLst>
              <a:ext uri="{FF2B5EF4-FFF2-40B4-BE49-F238E27FC236}">
                <a16:creationId xmlns:a16="http://schemas.microsoft.com/office/drawing/2014/main" id="{163F7DA8-8648-4DBD-8B7A-AC20D43C1EAC}"/>
              </a:ext>
            </a:extLst>
          </p:cNvPr>
          <p:cNvSpPr>
            <a:spLocks noGrp="1"/>
          </p:cNvSpPr>
          <p:nvPr/>
        </p:nvSpPr>
        <p:spPr>
          <a:xfrm>
            <a:off x="3619500" y="577215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150,8 mln €</a:t>
            </a:r>
          </a:p>
        </p:txBody>
      </p:sp>
    </p:spTree>
    <p:extLst>
      <p:ext uri="{BB962C8B-B14F-4D97-AF65-F5344CB8AC3E}">
        <p14:creationId xmlns:p14="http://schemas.microsoft.com/office/powerpoint/2010/main" val="1487863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8"/>
          <p:cNvPicPr>
            <a:picLocks noChangeAspect="1"/>
          </p:cNvPicPr>
          <p:nvPr/>
        </p:nvPicPr>
        <p:blipFill>
          <a:blip r:embed="rId3"/>
          <a:srcRect l="32491" r="32491"/>
          <a:stretch>
            <a:fillRect/>
          </a:stretch>
        </p:blipFill>
        <p:spPr>
          <a:xfrm>
            <a:off x="7924800" y="0"/>
            <a:ext cx="4267200" cy="6858000"/>
          </a:xfrm>
          <a:prstGeom prst="rect">
            <a:avLst/>
          </a:prstGeom>
        </p:spPr>
      </p:pic>
      <p:sp>
        <p:nvSpPr>
          <p:cNvPr id="2" name="area-7-left-rail">
            <a:extLst>
              <a:ext uri="{FF2B5EF4-FFF2-40B4-BE49-F238E27FC236}">
                <a16:creationId xmlns:a16="http://schemas.microsoft.com/office/drawing/2014/main" id="{8A9E5C09-89AD-4B6E-A275-263FC710ED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B40018"/>
          </a:solidFill>
          <a:ln w="0">
            <a:noFill/>
            <a:prstDash val="solid"/>
          </a:ln>
        </p:spPr>
      </p:sp>
      <p:sp>
        <p:nvSpPr>
          <p:cNvPr id="3" name="area-7-photo-edge">
            <a:extLst>
              <a:ext uri="{FF2B5EF4-FFF2-40B4-BE49-F238E27FC236}">
                <a16:creationId xmlns:a16="http://schemas.microsoft.com/office/drawing/2014/main" id="{C03D36E8-9093-47E6-ACA5-1DC2EB1404A4}"/>
              </a:ext>
            </a:extLst>
          </p:cNvPr>
          <p:cNvSpPr>
            <a:spLocks noGrp="1"/>
          </p:cNvSpPr>
          <p:nvPr/>
        </p:nvSpPr>
        <p:spPr>
          <a:xfrm>
            <a:off x="7848600" y="0"/>
            <a:ext cx="7620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area-7-detail-kicker">
            <a:extLst>
              <a:ext uri="{FF2B5EF4-FFF2-40B4-BE49-F238E27FC236}">
                <a16:creationId xmlns:a16="http://schemas.microsoft.com/office/drawing/2014/main" id="{688A1216-16C2-4E6B-AB54-F27428B9D7D0}"/>
              </a:ext>
            </a:extLst>
          </p:cNvPr>
          <p:cNvSpPr>
            <a:spLocks noGrp="1"/>
          </p:cNvSpPr>
          <p:nvPr/>
        </p:nvSpPr>
        <p:spPr>
          <a:xfrm>
            <a:off x="609600" y="4191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CASE, SCUOLE, AGRICOLTURA</a:t>
            </a:r>
          </a:p>
        </p:txBody>
      </p:sp>
      <p:sp>
        <p:nvSpPr>
          <p:cNvPr id="5" name="area-7-detail-heading">
            <a:extLst>
              <a:ext uri="{FF2B5EF4-FFF2-40B4-BE49-F238E27FC236}">
                <a16:creationId xmlns:a16="http://schemas.microsoft.com/office/drawing/2014/main" id="{022732FA-1C36-4CD2-9740-99F182062623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676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3205" lnSpcReduction="20000"/>
          </a:bodyPr>
          <a:lstStyle/>
          <a:p>
            <a:pPr algn="l">
              <a:buNone/>
              <a:def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ADATTARSI SENZA DISUGUAGLIANZE</a:t>
            </a:r>
          </a:p>
        </p:txBody>
      </p:sp>
      <p:sp>
        <p:nvSpPr>
          <p:cNvPr id="6" name="area-7-amount-0">
            <a:extLst>
              <a:ext uri="{FF2B5EF4-FFF2-40B4-BE49-F238E27FC236}">
                <a16:creationId xmlns:a16="http://schemas.microsoft.com/office/drawing/2014/main" id="{EAB0F67C-0445-471D-AAB3-3DD118C6A948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22 mln €</a:t>
            </a:r>
          </a:p>
        </p:txBody>
      </p:sp>
      <p:sp>
        <p:nvSpPr>
          <p:cNvPr id="7" name="area-7-item-title-0">
            <a:extLst>
              <a:ext uri="{FF2B5EF4-FFF2-40B4-BE49-F238E27FC236}">
                <a16:creationId xmlns:a16="http://schemas.microsoft.com/office/drawing/2014/main" id="{671D5D48-79F2-4610-8253-0FAE48783FD8}"/>
              </a:ext>
            </a:extLst>
          </p:cNvPr>
          <p:cNvSpPr>
            <a:spLocks noGrp="1"/>
          </p:cNvSpPr>
          <p:nvPr/>
        </p:nvSpPr>
        <p:spPr>
          <a:xfrm>
            <a:off x="2571750" y="16764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Case efficienti per chi ha meno</a:t>
            </a:r>
          </a:p>
        </p:txBody>
      </p:sp>
      <p:sp>
        <p:nvSpPr>
          <p:cNvPr id="8" name="area-7-item-desc-0">
            <a:extLst>
              <a:ext uri="{FF2B5EF4-FFF2-40B4-BE49-F238E27FC236}">
                <a16:creationId xmlns:a16="http://schemas.microsoft.com/office/drawing/2014/main" id="{1109B279-258E-4CB0-A680-3A5B37EEDC91}"/>
              </a:ext>
            </a:extLst>
          </p:cNvPr>
          <p:cNvSpPr>
            <a:spLocks noGrp="1"/>
          </p:cNvSpPr>
          <p:nvPr/>
        </p:nvSpPr>
        <p:spPr>
          <a:xfrm>
            <a:off x="2571750" y="2286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831" lnSpcReduction="10000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Risorse concentrate sui nuclei con ISEE fino a 25.000 euro, che faticano ad anticipare gli investimenti.</a:t>
            </a:r>
          </a:p>
        </p:txBody>
      </p:sp>
      <p:sp>
        <p:nvSpPr>
          <p:cNvPr id="9" name="area-7-sep-1">
            <a:extLst>
              <a:ext uri="{FF2B5EF4-FFF2-40B4-BE49-F238E27FC236}">
                <a16:creationId xmlns:a16="http://schemas.microsoft.com/office/drawing/2014/main" id="{E2D13F3F-4B48-4A67-B3AB-2993D7937209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0" name="area-7-amount-1">
            <a:extLst>
              <a:ext uri="{FF2B5EF4-FFF2-40B4-BE49-F238E27FC236}">
                <a16:creationId xmlns:a16="http://schemas.microsoft.com/office/drawing/2014/main" id="{4AAB5742-AB46-4972-B5BD-5B13BCAEB5AE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50 mln €</a:t>
            </a:r>
          </a:p>
        </p:txBody>
      </p:sp>
      <p:sp>
        <p:nvSpPr>
          <p:cNvPr id="11" name="area-7-item-title-1">
            <a:extLst>
              <a:ext uri="{FF2B5EF4-FFF2-40B4-BE49-F238E27FC236}">
                <a16:creationId xmlns:a16="http://schemas.microsoft.com/office/drawing/2014/main" id="{305B3E6A-C1A8-4236-82E1-9C3263CD977B}"/>
              </a:ext>
            </a:extLst>
          </p:cNvPr>
          <p:cNvSpPr>
            <a:spLocks noGrp="1"/>
          </p:cNvSpPr>
          <p:nvPr/>
        </p:nvSpPr>
        <p:spPr>
          <a:xfrm>
            <a:off x="2571750" y="321945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Una rete elettrica più forte</a:t>
            </a:r>
          </a:p>
        </p:txBody>
      </p:sp>
      <p:sp>
        <p:nvSpPr>
          <p:cNvPr id="12" name="area-7-item-desc-1">
            <a:extLst>
              <a:ext uri="{FF2B5EF4-FFF2-40B4-BE49-F238E27FC236}">
                <a16:creationId xmlns:a16="http://schemas.microsoft.com/office/drawing/2014/main" id="{9BE06DB6-B3B8-4041-B460-C049EDA9C804}"/>
              </a:ext>
            </a:extLst>
          </p:cNvPr>
          <p:cNvSpPr>
            <a:spLocks noGrp="1"/>
          </p:cNvSpPr>
          <p:nvPr/>
        </p:nvSpPr>
        <p:spPr>
          <a:xfrm>
            <a:off x="2571750" y="382905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698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Potenziamento e resilienza della rete per rinnovabili, elettrificazione e sviluppo produttivo.</a:t>
            </a:r>
          </a:p>
        </p:txBody>
      </p:sp>
      <p:sp>
        <p:nvSpPr>
          <p:cNvPr id="13" name="area-7-sep-2">
            <a:extLst>
              <a:ext uri="{FF2B5EF4-FFF2-40B4-BE49-F238E27FC236}">
                <a16:creationId xmlns:a16="http://schemas.microsoft.com/office/drawing/2014/main" id="{15990A51-1829-42AC-BAB9-F3D4FEA181A7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6572250" cy="19050"/>
          </a:xfrm>
          <a:prstGeom prst="rect">
            <a:avLst/>
          </a:prstGeom>
          <a:solidFill>
            <a:srgbClr val="D9D3D0"/>
          </a:solidFill>
          <a:ln w="0">
            <a:noFill/>
            <a:prstDash val="solid"/>
          </a:ln>
        </p:spPr>
      </p:sp>
      <p:sp>
        <p:nvSpPr>
          <p:cNvPr id="14" name="area-7-amount-2">
            <a:extLst>
              <a:ext uri="{FF2B5EF4-FFF2-40B4-BE49-F238E27FC236}">
                <a16:creationId xmlns:a16="http://schemas.microsoft.com/office/drawing/2014/main" id="{68303B85-2B28-4BF0-9A90-6665BB0195F4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10 mln €</a:t>
            </a:r>
          </a:p>
        </p:txBody>
      </p:sp>
      <p:sp>
        <p:nvSpPr>
          <p:cNvPr id="15" name="area-7-item-title-2">
            <a:extLst>
              <a:ext uri="{FF2B5EF4-FFF2-40B4-BE49-F238E27FC236}">
                <a16:creationId xmlns:a16="http://schemas.microsoft.com/office/drawing/2014/main" id="{D384CBE8-7C1C-4FAF-AD21-F725DF0FF9CB}"/>
              </a:ext>
            </a:extLst>
          </p:cNvPr>
          <p:cNvSpPr>
            <a:spLocks noGrp="1"/>
          </p:cNvSpPr>
          <p:nvPr/>
        </p:nvSpPr>
        <p:spPr>
          <a:xfrm>
            <a:off x="2571750" y="4762500"/>
            <a:ext cx="4619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1717"/>
                </a:solidFill>
                <a:latin typeface="DejaVu Sans"/>
                <a:ea typeface="DejaVu Sans"/>
                <a:cs typeface="DejaVu Sans"/>
              </a:rPr>
              <a:t>Bacini idrici contro la siccità</a:t>
            </a:r>
          </a:p>
        </p:txBody>
      </p:sp>
      <p:sp>
        <p:nvSpPr>
          <p:cNvPr id="16" name="area-7-item-desc-2">
            <a:extLst>
              <a:ext uri="{FF2B5EF4-FFF2-40B4-BE49-F238E27FC236}">
                <a16:creationId xmlns:a16="http://schemas.microsoft.com/office/drawing/2014/main" id="{22AA9B3A-D466-4F01-8332-3453E9A36A73}"/>
              </a:ext>
            </a:extLst>
          </p:cNvPr>
          <p:cNvSpPr>
            <a:spLocks noGrp="1"/>
          </p:cNvSpPr>
          <p:nvPr/>
        </p:nvSpPr>
        <p:spPr>
          <a:xfrm>
            <a:off x="2571750" y="53721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845"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C5C5C"/>
                </a:solidFill>
                <a:latin typeface="DejaVu Sans"/>
                <a:ea typeface="DejaVu Sans"/>
                <a:cs typeface="DejaVu Sans"/>
              </a:rPr>
              <a:t>Infrastrutture nelle aree agricole più vulnerabili per difendere acqua, produzione e competitività.</a:t>
            </a:r>
          </a:p>
        </p:txBody>
      </p:sp>
      <p:sp>
        <p:nvSpPr>
          <p:cNvPr id="17" name="footer-brand-16">
            <a:extLst>
              <a:ext uri="{FF2B5EF4-FFF2-40B4-BE49-F238E27FC236}">
                <a16:creationId xmlns:a16="http://schemas.microsoft.com/office/drawing/2014/main" id="{0B998248-1CB1-456C-B2F2-4DE12C4B426A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8A7D7F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8" name="footer-page-16">
            <a:extLst>
              <a:ext uri="{FF2B5EF4-FFF2-40B4-BE49-F238E27FC236}">
                <a16:creationId xmlns:a16="http://schemas.microsoft.com/office/drawing/2014/main" id="{C2AECB85-3168-4C9D-A6CC-DBEBAFD09360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B4001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5198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0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losing-panel">
            <a:extLst>
              <a:ext uri="{FF2B5EF4-FFF2-40B4-BE49-F238E27FC236}">
                <a16:creationId xmlns:a16="http://schemas.microsoft.com/office/drawing/2014/main" id="{F39B0372-D1C4-4CCF-B3DC-D863E05129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78000F"/>
          </a:solidFill>
          <a:ln w="0">
            <a:noFill/>
            <a:prstDash val="solid"/>
          </a:ln>
        </p:spPr>
      </p:sp>
      <p:sp>
        <p:nvSpPr>
          <p:cNvPr id="3" name="closing-edge">
            <a:extLst>
              <a:ext uri="{FF2B5EF4-FFF2-40B4-BE49-F238E27FC236}">
                <a16:creationId xmlns:a16="http://schemas.microsoft.com/office/drawing/2014/main" id="{DFDDBA1B-AA15-4218-A712-A69241620386}"/>
              </a:ext>
            </a:extLst>
          </p:cNvPr>
          <p:cNvSpPr>
            <a:spLocks noGrp="1"/>
          </p:cNvSpPr>
          <p:nvPr/>
        </p:nvSpPr>
        <p:spPr>
          <a:xfrm>
            <a:off x="7143750" y="0"/>
            <a:ext cx="95250" cy="6858000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4" name="closing-kicker">
            <a:extLst>
              <a:ext uri="{FF2B5EF4-FFF2-40B4-BE49-F238E27FC236}">
                <a16:creationId xmlns:a16="http://schemas.microsoft.com/office/drawing/2014/main" id="{7B747D20-C957-4451-92E6-19B2A8EF9900}"/>
              </a:ext>
            </a:extLst>
          </p:cNvPr>
          <p:cNvSpPr>
            <a:spLocks noGrp="1"/>
          </p:cNvSpPr>
          <p:nvPr/>
        </p:nvSpPr>
        <p:spPr>
          <a:xfrm>
            <a:off x="609600" y="647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5B9C1"/>
                </a:solidFill>
                <a:latin typeface="DejaVu Sans"/>
                <a:ea typeface="DejaVu Sans"/>
                <a:cs typeface="DejaVu Sans"/>
              </a:rPr>
              <a:t>LA SCELTA POLITICA</a:t>
            </a:r>
          </a:p>
        </p:txBody>
      </p:sp>
      <p:sp>
        <p:nvSpPr>
          <p:cNvPr id="5" name="closing-title">
            <a:extLst>
              <a:ext uri="{FF2B5EF4-FFF2-40B4-BE49-F238E27FC236}">
                <a16:creationId xmlns:a16="http://schemas.microsoft.com/office/drawing/2014/main" id="{76E76B76-B17C-4AE3-BA9B-5B11DEA30EF9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5810250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3000"/>
              </a:lnSpc>
              <a:buNone/>
              <a:def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 RISORSE</a:t>
            </a:r>
          </a:p>
          <a:p>
            <a:pPr algn="l">
              <a:lnSpc>
                <a:spcPct val="93000"/>
              </a:lnSpc>
              <a:buNone/>
              <a:def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STRAORDINARIE</a:t>
            </a:r>
          </a:p>
          <a:p>
            <a:pPr algn="l">
              <a:lnSpc>
                <a:spcPct val="93000"/>
              </a:lnSpc>
              <a:buNone/>
              <a:def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DEVONO COSTRUIRE</a:t>
            </a:r>
          </a:p>
          <a:p>
            <a:pPr algn="l">
              <a:lnSpc>
                <a:spcPct val="93000"/>
              </a:lnSpc>
              <a:buNone/>
              <a:def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CIÒ CHE RESTA</a:t>
            </a:r>
          </a:p>
        </p:txBody>
      </p:sp>
      <p:sp>
        <p:nvSpPr>
          <p:cNvPr id="6" name="closing-rule">
            <a:extLst>
              <a:ext uri="{FF2B5EF4-FFF2-40B4-BE49-F238E27FC236}">
                <a16:creationId xmlns:a16="http://schemas.microsoft.com/office/drawing/2014/main" id="{C4C30262-3973-4B08-9C2B-93FEF9DD0ECB}"/>
              </a:ext>
            </a:extLst>
          </p:cNvPr>
          <p:cNvSpPr>
            <a:spLocks noGrp="1"/>
          </p:cNvSpPr>
          <p:nvPr/>
        </p:nvSpPr>
        <p:spPr>
          <a:xfrm>
            <a:off x="609600" y="4714875"/>
            <a:ext cx="1143000" cy="66675"/>
          </a:xfrm>
          <a:prstGeom prst="rect">
            <a:avLst/>
          </a:prstGeom>
          <a:solidFill>
            <a:srgbClr val="D3132A"/>
          </a:solidFill>
          <a:ln w="0">
            <a:noFill/>
            <a:prstDash val="solid"/>
          </a:ln>
        </p:spPr>
      </p:sp>
      <p:sp>
        <p:nvSpPr>
          <p:cNvPr id="7" name="closing-values">
            <a:extLst>
              <a:ext uri="{FF2B5EF4-FFF2-40B4-BE49-F238E27FC236}">
                <a16:creationId xmlns:a16="http://schemas.microsoft.com/office/drawing/2014/main" id="{EB1E0763-8EC8-48A1-BCEB-1E6FE57DFD18}"/>
              </a:ext>
            </a:extLst>
          </p:cNvPr>
          <p:cNvSpPr>
            <a:spLocks noGrp="1"/>
          </p:cNvSpPr>
          <p:nvPr/>
        </p:nvSpPr>
        <p:spPr>
          <a:xfrm>
            <a:off x="609600" y="5067300"/>
            <a:ext cx="590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SERVIZI  ·  DIRITTI  ·  PREVENZIONE  ·  FUTURO</a:t>
            </a:r>
          </a:p>
        </p:txBody>
      </p:sp>
      <p:sp>
        <p:nvSpPr>
          <p:cNvPr id="8" name="closing-copy">
            <a:extLst>
              <a:ext uri="{FF2B5EF4-FFF2-40B4-BE49-F238E27FC236}">
                <a16:creationId xmlns:a16="http://schemas.microsoft.com/office/drawing/2014/main" id="{B9E4F6D7-D442-4BE0-B466-B7D28D6720BD}"/>
              </a:ext>
            </a:extLst>
          </p:cNvPr>
          <p:cNvSpPr>
            <a:spLocks noGrp="1"/>
          </p:cNvSpPr>
          <p:nvPr/>
        </p:nvSpPr>
        <p:spPr>
          <a:xfrm>
            <a:off x="609600" y="5638800"/>
            <a:ext cx="5715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0" i="0">
                <a:solidFill>
                  <a:srgbClr val="F5DDE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i="0">
                <a:solidFill>
                  <a:srgbClr val="F5DDE0"/>
                </a:solidFill>
                <a:latin typeface="DejaVu Sans"/>
                <a:ea typeface="DejaVu Sans"/>
                <a:cs typeface="DejaVu Sans"/>
              </a:rPr>
              <a:t>Non un catalogo più lungo di contributi, ma una Regione più forte quando i bandi saranno finiti.</a:t>
            </a:r>
          </a:p>
        </p:txBody>
      </p:sp>
      <p:sp>
        <p:nvSpPr>
          <p:cNvPr id="9" name="footer-brand-18">
            <a:extLst>
              <a:ext uri="{FF2B5EF4-FFF2-40B4-BE49-F238E27FC236}">
                <a16:creationId xmlns:a16="http://schemas.microsoft.com/office/drawing/2014/main" id="{2DC6C4D0-3D44-44EE-9504-C90ED1634222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4D8DC"/>
                </a:solidFill>
                <a:latin typeface="DejaVu Sans"/>
                <a:ea typeface="DejaVu Sans"/>
                <a:cs typeface="DejaVu Sans"/>
              </a:rPr>
              <a:t>GRUPPO CONSILIARE PD FVG  ·  ASSESTAMENTO 2026</a:t>
            </a:r>
          </a:p>
        </p:txBody>
      </p:sp>
      <p:sp>
        <p:nvSpPr>
          <p:cNvPr id="10" name="footer-page-18">
            <a:extLst>
              <a:ext uri="{FF2B5EF4-FFF2-40B4-BE49-F238E27FC236}">
                <a16:creationId xmlns:a16="http://schemas.microsoft.com/office/drawing/2014/main" id="{87C953F4-9D2C-485E-849C-49758A206625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764628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1009</Words>
  <Application>Microsoft Macintosh PowerPoint</Application>
  <DocSecurity>0</DocSecurity>
  <PresentationFormat>Widescreen</PresentationFormat>
  <Paragraphs>181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0" baseType="lpstr">
      <vt:lpstr>Calibri</vt:lpstr>
      <vt:lpstr>DejaVu Sans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2026-07-21T15:10:51Z</dcterms:created>
  <dcterms:modified xsi:type="dcterms:W3CDTF">2026-07-22T11:09:30Z</dcterms:modified>
</cp:coreProperties>
</file>